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Lst>
  <p:sldSz cx="42803763"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DE1"/>
    <a:srgbClr val="E72240"/>
    <a:srgbClr val="FCC7B2"/>
    <a:srgbClr val="FF7C80"/>
    <a:srgbClr val="E721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p:scale>
          <a:sx n="68" d="100"/>
          <a:sy n="68" d="100"/>
        </p:scale>
        <p:origin x="144" y="-29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4954765"/>
            <a:ext cx="36383199" cy="10540259"/>
          </a:xfrm>
        </p:spPr>
        <p:txBody>
          <a:bodyPr anchor="b"/>
          <a:lstStyle>
            <a:lvl1pPr algn="ctr">
              <a:defRPr sz="26488"/>
            </a:lvl1pPr>
          </a:lstStyle>
          <a:p>
            <a:r>
              <a:rPr lang="en-US"/>
              <a:t>Click to edit Master title style</a:t>
            </a:r>
            <a:endParaRPr lang="en-US" dirty="0"/>
          </a:p>
        </p:txBody>
      </p:sp>
      <p:sp>
        <p:nvSpPr>
          <p:cNvPr id="3" name="Subtitle 2"/>
          <p:cNvSpPr>
            <a:spLocks noGrp="1"/>
          </p:cNvSpPr>
          <p:nvPr>
            <p:ph type="subTitle" idx="1"/>
          </p:nvPr>
        </p:nvSpPr>
        <p:spPr>
          <a:xfrm>
            <a:off x="5350471" y="15901497"/>
            <a:ext cx="32102822" cy="7309499"/>
          </a:xfr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2825549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1243552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611875"/>
            <a:ext cx="9229561" cy="256568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42761" y="1611875"/>
            <a:ext cx="27153637" cy="256568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130780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2166094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467" y="7547788"/>
            <a:ext cx="36918246" cy="12593645"/>
          </a:xfrm>
        </p:spPr>
        <p:txBody>
          <a:bodyPr anchor="b"/>
          <a:lstStyle>
            <a:lvl1pPr>
              <a:defRPr sz="26488"/>
            </a:lvl1pPr>
          </a:lstStyle>
          <a:p>
            <a:r>
              <a:rPr lang="en-US"/>
              <a:t>Click to edit Master title style</a:t>
            </a:r>
            <a:endParaRPr lang="en-US" dirty="0"/>
          </a:p>
        </p:txBody>
      </p:sp>
      <p:sp>
        <p:nvSpPr>
          <p:cNvPr id="3" name="Text Placeholder 2"/>
          <p:cNvSpPr>
            <a:spLocks noGrp="1"/>
          </p:cNvSpPr>
          <p:nvPr>
            <p:ph type="body" idx="1"/>
          </p:nvPr>
        </p:nvSpPr>
        <p:spPr>
          <a:xfrm>
            <a:off x="2920467" y="20260574"/>
            <a:ext cx="36918246" cy="6622701"/>
          </a:xfrm>
        </p:spPr>
        <p:txBody>
          <a:bodyPr/>
          <a:lstStyle>
            <a:lvl1pPr marL="0" indent="0">
              <a:buNone/>
              <a:defRPr sz="10595">
                <a:solidFill>
                  <a:schemeClr val="tx1"/>
                </a:solidFill>
              </a:defRPr>
            </a:lvl1pPr>
            <a:lvl2pPr marL="2018355" indent="0">
              <a:buNone/>
              <a:defRPr sz="8829">
                <a:solidFill>
                  <a:schemeClr val="tx1">
                    <a:tint val="75000"/>
                  </a:schemeClr>
                </a:solidFill>
              </a:defRPr>
            </a:lvl2pPr>
            <a:lvl3pPr marL="4036710" indent="0">
              <a:buNone/>
              <a:defRPr sz="7946">
                <a:solidFill>
                  <a:schemeClr val="tx1">
                    <a:tint val="75000"/>
                  </a:schemeClr>
                </a:solidFill>
              </a:defRPr>
            </a:lvl3pPr>
            <a:lvl4pPr marL="6055065" indent="0">
              <a:buNone/>
              <a:defRPr sz="7063">
                <a:solidFill>
                  <a:schemeClr val="tx1">
                    <a:tint val="75000"/>
                  </a:schemeClr>
                </a:solidFill>
              </a:defRPr>
            </a:lvl4pPr>
            <a:lvl5pPr marL="8073420" indent="0">
              <a:buNone/>
              <a:defRPr sz="7063">
                <a:solidFill>
                  <a:schemeClr val="tx1">
                    <a:tint val="75000"/>
                  </a:schemeClr>
                </a:solidFill>
              </a:defRPr>
            </a:lvl5pPr>
            <a:lvl6pPr marL="10091776" indent="0">
              <a:buNone/>
              <a:defRPr sz="7063">
                <a:solidFill>
                  <a:schemeClr val="tx1">
                    <a:tint val="75000"/>
                  </a:schemeClr>
                </a:solidFill>
              </a:defRPr>
            </a:lvl6pPr>
            <a:lvl7pPr marL="12110131" indent="0">
              <a:buNone/>
              <a:defRPr sz="7063">
                <a:solidFill>
                  <a:schemeClr val="tx1">
                    <a:tint val="75000"/>
                  </a:schemeClr>
                </a:solidFill>
              </a:defRPr>
            </a:lvl7pPr>
            <a:lvl8pPr marL="14128486" indent="0">
              <a:buNone/>
              <a:defRPr sz="7063">
                <a:solidFill>
                  <a:schemeClr val="tx1">
                    <a:tint val="75000"/>
                  </a:schemeClr>
                </a:solidFill>
              </a:defRPr>
            </a:lvl8pPr>
            <a:lvl9pPr marL="16146841" indent="0">
              <a:buNone/>
              <a:defRPr sz="706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144DE8-AE3D-40A8-90B8-FB90AC599C3D}" type="datetimeFigureOut">
              <a:rPr lang="en-GB" smtClean="0"/>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4101230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42759" y="8059374"/>
            <a:ext cx="18191599"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669405" y="8059374"/>
            <a:ext cx="18191599"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144DE8-AE3D-40A8-90B8-FB90AC599C3D}" type="datetimeFigureOut">
              <a:rPr lang="en-GB" smtClean="0"/>
              <a:t>18/06/2020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3188162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611882"/>
            <a:ext cx="36918246" cy="585180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48339" y="7421634"/>
            <a:ext cx="18107995"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Edit Master text styles</a:t>
            </a:r>
          </a:p>
        </p:txBody>
      </p:sp>
      <p:sp>
        <p:nvSpPr>
          <p:cNvPr id="4" name="Content Placeholder 3"/>
          <p:cNvSpPr>
            <a:spLocks noGrp="1"/>
          </p:cNvSpPr>
          <p:nvPr>
            <p:ph sz="half" idx="2"/>
          </p:nvPr>
        </p:nvSpPr>
        <p:spPr>
          <a:xfrm>
            <a:off x="2948339" y="11058863"/>
            <a:ext cx="18107995"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669408" y="7421634"/>
            <a:ext cx="18197174"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Edit Master text styles</a:t>
            </a:r>
          </a:p>
        </p:txBody>
      </p:sp>
      <p:sp>
        <p:nvSpPr>
          <p:cNvPr id="6" name="Content Placeholder 5"/>
          <p:cNvSpPr>
            <a:spLocks noGrp="1"/>
          </p:cNvSpPr>
          <p:nvPr>
            <p:ph sz="quarter" idx="4"/>
          </p:nvPr>
        </p:nvSpPr>
        <p:spPr>
          <a:xfrm>
            <a:off x="21669408" y="11058863"/>
            <a:ext cx="18197174"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144DE8-AE3D-40A8-90B8-FB90AC599C3D}" type="datetimeFigureOut">
              <a:rPr lang="en-GB" smtClean="0"/>
              <a:t>18/06/2020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190520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144DE8-AE3D-40A8-90B8-FB90AC599C3D}" type="datetimeFigureOut">
              <a:rPr lang="en-GB" smtClean="0"/>
              <a:t>18/06/2020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2154877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144DE8-AE3D-40A8-90B8-FB90AC599C3D}" type="datetimeFigureOut">
              <a:rPr lang="en-GB" smtClean="0"/>
              <a:t>18/06/2020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2634518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Content Placeholder 2"/>
          <p:cNvSpPr>
            <a:spLocks noGrp="1"/>
          </p:cNvSpPr>
          <p:nvPr>
            <p:ph idx="1"/>
          </p:nvPr>
        </p:nvSpPr>
        <p:spPr>
          <a:xfrm>
            <a:off x="18197174" y="4359077"/>
            <a:ext cx="21669405" cy="21515024"/>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Edit Master text styles</a:t>
            </a:r>
          </a:p>
        </p:txBody>
      </p:sp>
      <p:sp>
        <p:nvSpPr>
          <p:cNvPr id="5" name="Date Placeholder 4"/>
          <p:cNvSpPr>
            <a:spLocks noGrp="1"/>
          </p:cNvSpPr>
          <p:nvPr>
            <p:ph type="dt" sz="half" idx="10"/>
          </p:nvPr>
        </p:nvSpPr>
        <p:spPr/>
        <p:txBody>
          <a:bodyPr/>
          <a:lstStyle/>
          <a:p>
            <a:fld id="{F5144DE8-AE3D-40A8-90B8-FB90AC599C3D}" type="datetimeFigureOut">
              <a:rPr lang="en-GB" smtClean="0"/>
              <a:t>18/06/2020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2556820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Picture Placeholder 2"/>
          <p:cNvSpPr>
            <a:spLocks noGrp="1" noChangeAspect="1"/>
          </p:cNvSpPr>
          <p:nvPr>
            <p:ph type="pic" idx="1"/>
          </p:nvPr>
        </p:nvSpPr>
        <p:spPr>
          <a:xfrm>
            <a:off x="18197174" y="4359077"/>
            <a:ext cx="21669405" cy="21515024"/>
          </a:xfr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en-US"/>
              <a:t>Click icon to add picture</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Edit Master text styles</a:t>
            </a:r>
          </a:p>
        </p:txBody>
      </p:sp>
      <p:sp>
        <p:nvSpPr>
          <p:cNvPr id="5" name="Date Placeholder 4"/>
          <p:cNvSpPr>
            <a:spLocks noGrp="1"/>
          </p:cNvSpPr>
          <p:nvPr>
            <p:ph type="dt" sz="half" idx="10"/>
          </p:nvPr>
        </p:nvSpPr>
        <p:spPr/>
        <p:txBody>
          <a:bodyPr/>
          <a:lstStyle/>
          <a:p>
            <a:fld id="{F5144DE8-AE3D-40A8-90B8-FB90AC599C3D}" type="datetimeFigureOut">
              <a:rPr lang="en-GB" smtClean="0"/>
              <a:t>18/06/2020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717608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611882"/>
            <a:ext cx="36918246" cy="58518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42759" y="8059374"/>
            <a:ext cx="36918246" cy="192093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42759" y="28060644"/>
            <a:ext cx="9630847" cy="1611875"/>
          </a:xfrm>
          <a:prstGeom prst="rect">
            <a:avLst/>
          </a:prstGeom>
        </p:spPr>
        <p:txBody>
          <a:bodyPr vert="horz" lIns="91440" tIns="45720" rIns="91440" bIns="45720" rtlCol="0" anchor="ctr"/>
          <a:lstStyle>
            <a:lvl1pPr algn="l">
              <a:defRPr sz="5298">
                <a:solidFill>
                  <a:schemeClr val="tx1">
                    <a:tint val="75000"/>
                  </a:schemeClr>
                </a:solidFill>
              </a:defRPr>
            </a:lvl1pPr>
          </a:lstStyle>
          <a:p>
            <a:fld id="{F5144DE8-AE3D-40A8-90B8-FB90AC599C3D}" type="datetimeFigureOut">
              <a:rPr lang="en-GB" smtClean="0"/>
              <a:t>18/06/2020</a:t>
            </a:fld>
            <a:endParaRPr lang="en-GB"/>
          </a:p>
        </p:txBody>
      </p:sp>
      <p:sp>
        <p:nvSpPr>
          <p:cNvPr id="5" name="Footer Placeholder 4"/>
          <p:cNvSpPr>
            <a:spLocks noGrp="1"/>
          </p:cNvSpPr>
          <p:nvPr>
            <p:ph type="ftr" sz="quarter" idx="3"/>
          </p:nvPr>
        </p:nvSpPr>
        <p:spPr>
          <a:xfrm>
            <a:off x="14178747" y="28060644"/>
            <a:ext cx="14446270" cy="1611875"/>
          </a:xfrm>
          <a:prstGeom prst="rect">
            <a:avLst/>
          </a:prstGeom>
        </p:spPr>
        <p:txBody>
          <a:bodyPr vert="horz" lIns="91440" tIns="45720" rIns="91440" bIns="45720" rtlCol="0" anchor="ctr"/>
          <a:lstStyle>
            <a:lvl1pPr algn="ctr">
              <a:defRPr sz="5298">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30230157" y="28060644"/>
            <a:ext cx="9630847" cy="1611875"/>
          </a:xfrm>
          <a:prstGeom prst="rect">
            <a:avLst/>
          </a:prstGeom>
        </p:spPr>
        <p:txBody>
          <a:bodyPr vert="horz" lIns="91440" tIns="45720" rIns="91440" bIns="45720" rtlCol="0" anchor="ctr"/>
          <a:lstStyle>
            <a:lvl1pPr algn="r">
              <a:defRPr sz="5298">
                <a:solidFill>
                  <a:schemeClr val="tx1">
                    <a:tint val="75000"/>
                  </a:schemeClr>
                </a:solidFill>
              </a:defRPr>
            </a:lvl1pPr>
          </a:lstStyle>
          <a:p>
            <a:fld id="{86EC4D90-E909-4F87-A3D0-77D3250A7A1C}" type="slidenum">
              <a:rPr lang="en-GB" smtClean="0"/>
              <a:t>‹#›</a:t>
            </a:fld>
            <a:endParaRPr lang="en-GB"/>
          </a:p>
        </p:txBody>
      </p:sp>
    </p:spTree>
    <p:extLst>
      <p:ext uri="{BB962C8B-B14F-4D97-AF65-F5344CB8AC3E}">
        <p14:creationId xmlns:p14="http://schemas.microsoft.com/office/powerpoint/2010/main" val="30456679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2.jpeg"/><Relationship Id="rId7" Type="http://schemas.openxmlformats.org/officeDocument/2006/relationships/image" Target="../media/image6.tif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tiff"/><Relationship Id="rId4" Type="http://schemas.openxmlformats.org/officeDocument/2006/relationships/image" Target="../media/image3.jpeg"/><Relationship Id="rId9" Type="http://schemas.openxmlformats.org/officeDocument/2006/relationships/image" Target="../media/image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
            <a:ext cx="42803763" cy="4457217"/>
          </a:xfrm>
          <a:prstGeom prst="rect">
            <a:avLst/>
          </a:prstGeom>
          <a:solidFill>
            <a:srgbClr val="E7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64"/>
          </a:p>
        </p:txBody>
      </p:sp>
      <p:sp>
        <p:nvSpPr>
          <p:cNvPr id="7" name="Text Box 5"/>
          <p:cNvSpPr txBox="1">
            <a:spLocks noChangeArrowheads="1"/>
          </p:cNvSpPr>
          <p:nvPr/>
        </p:nvSpPr>
        <p:spPr bwMode="auto">
          <a:xfrm>
            <a:off x="1344706" y="297559"/>
            <a:ext cx="37626151" cy="1058973"/>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ctr" defTabSz="525571" eaLnBrk="0" fontAlgn="base" hangingPunct="0">
              <a:spcBef>
                <a:spcPct val="0"/>
              </a:spcBef>
              <a:spcAft>
                <a:spcPct val="0"/>
              </a:spcAft>
            </a:pPr>
            <a:r>
              <a:rPr lang="en-US" altLang="en-US" sz="5400" b="1" dirty="0">
                <a:solidFill>
                  <a:schemeClr val="bg1"/>
                </a:solidFill>
                <a:latin typeface="Arial" panose="020B0604020202020204" pitchFamily="34" charset="0"/>
              </a:rPr>
              <a:t>Validation of the D:A:D Chronic Kidney Disease Risk Score Model among people living with HIV in the Asia-Pacific</a:t>
            </a:r>
          </a:p>
        </p:txBody>
      </p:sp>
      <p:sp>
        <p:nvSpPr>
          <p:cNvPr id="9" name="Text Box 7"/>
          <p:cNvSpPr txBox="1">
            <a:spLocks noChangeArrowheads="1"/>
          </p:cNvSpPr>
          <p:nvPr/>
        </p:nvSpPr>
        <p:spPr bwMode="auto">
          <a:xfrm>
            <a:off x="1344706" y="1526897"/>
            <a:ext cx="37626152" cy="1000162"/>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ctr"/>
            <a:r>
              <a:rPr lang="en-AU" sz="2600" b="1" dirty="0">
                <a:solidFill>
                  <a:schemeClr val="bg1"/>
                </a:solidFill>
              </a:rPr>
              <a:t>Win Min Han, MBBS </a:t>
            </a:r>
            <a:r>
              <a:rPr lang="en-AU" sz="2600" b="1" baseline="30000" dirty="0">
                <a:solidFill>
                  <a:schemeClr val="bg1"/>
                </a:solidFill>
              </a:rPr>
              <a:t>1,23</a:t>
            </a:r>
            <a:r>
              <a:rPr lang="en-AU" sz="2600" b="1" dirty="0">
                <a:solidFill>
                  <a:schemeClr val="bg1"/>
                </a:solidFill>
              </a:rPr>
              <a:t>, </a:t>
            </a:r>
            <a:r>
              <a:rPr lang="en-AU" sz="2600" b="1" dirty="0" err="1">
                <a:solidFill>
                  <a:schemeClr val="bg1"/>
                </a:solidFill>
              </a:rPr>
              <a:t>Rimke</a:t>
            </a:r>
            <a:r>
              <a:rPr lang="en-AU" sz="2600" b="1" dirty="0">
                <a:solidFill>
                  <a:schemeClr val="bg1"/>
                </a:solidFill>
              </a:rPr>
              <a:t> </a:t>
            </a:r>
            <a:r>
              <a:rPr lang="en-AU" sz="2600" b="1" dirty="0" err="1">
                <a:solidFill>
                  <a:schemeClr val="bg1"/>
                </a:solidFill>
              </a:rPr>
              <a:t>Bijker</a:t>
            </a:r>
            <a:r>
              <a:rPr lang="en-AU" sz="2600" b="1" dirty="0">
                <a:solidFill>
                  <a:schemeClr val="bg1"/>
                </a:solidFill>
              </a:rPr>
              <a:t>, PhD </a:t>
            </a:r>
            <a:r>
              <a:rPr lang="en-AU" sz="2600" b="1" baseline="30000" dirty="0">
                <a:solidFill>
                  <a:schemeClr val="bg1"/>
                </a:solidFill>
              </a:rPr>
              <a:t>1</a:t>
            </a:r>
            <a:r>
              <a:rPr lang="en-AU" sz="2600" b="1" dirty="0">
                <a:solidFill>
                  <a:schemeClr val="bg1"/>
                </a:solidFill>
              </a:rPr>
              <a:t>, </a:t>
            </a:r>
            <a:r>
              <a:rPr lang="en-AU" sz="2600" b="1" dirty="0" err="1">
                <a:solidFill>
                  <a:schemeClr val="bg1"/>
                </a:solidFill>
              </a:rPr>
              <a:t>Ezhilarasi</a:t>
            </a:r>
            <a:r>
              <a:rPr lang="en-AU" sz="2600" b="1" dirty="0">
                <a:solidFill>
                  <a:schemeClr val="bg1"/>
                </a:solidFill>
              </a:rPr>
              <a:t> Chandrasekaran, MSc </a:t>
            </a:r>
            <a:r>
              <a:rPr lang="en-AU" sz="2600" b="1" baseline="30000" dirty="0">
                <a:solidFill>
                  <a:schemeClr val="bg1"/>
                </a:solidFill>
              </a:rPr>
              <a:t>2</a:t>
            </a:r>
            <a:r>
              <a:rPr lang="en-AU" sz="2600" b="1" dirty="0">
                <a:solidFill>
                  <a:schemeClr val="bg1"/>
                </a:solidFill>
              </a:rPr>
              <a:t>, Mary Lorraine </a:t>
            </a:r>
            <a:r>
              <a:rPr lang="en-AU" sz="2600" b="1" dirty="0" err="1">
                <a:solidFill>
                  <a:schemeClr val="bg1"/>
                </a:solidFill>
              </a:rPr>
              <a:t>Mation</a:t>
            </a:r>
            <a:r>
              <a:rPr lang="en-AU" sz="2600" b="1" dirty="0">
                <a:solidFill>
                  <a:schemeClr val="bg1"/>
                </a:solidFill>
              </a:rPr>
              <a:t> MSc</a:t>
            </a:r>
            <a:r>
              <a:rPr lang="en-AU" sz="2600" b="1" baseline="30000" dirty="0">
                <a:solidFill>
                  <a:schemeClr val="bg1"/>
                </a:solidFill>
              </a:rPr>
              <a:t>3</a:t>
            </a:r>
            <a:r>
              <a:rPr lang="en-AU" sz="2600" b="1" dirty="0">
                <a:solidFill>
                  <a:schemeClr val="bg1"/>
                </a:solidFill>
              </a:rPr>
              <a:t>, Sanjay Pujari, MD </a:t>
            </a:r>
            <a:r>
              <a:rPr lang="en-AU" sz="2600" b="1" baseline="30000" dirty="0">
                <a:solidFill>
                  <a:schemeClr val="bg1"/>
                </a:solidFill>
              </a:rPr>
              <a:t>4</a:t>
            </a:r>
            <a:r>
              <a:rPr lang="en-AU" sz="2600" b="1" dirty="0">
                <a:solidFill>
                  <a:schemeClr val="bg1"/>
                </a:solidFill>
              </a:rPr>
              <a:t>, </a:t>
            </a:r>
            <a:r>
              <a:rPr lang="en-AU" sz="2600" b="1" dirty="0" err="1">
                <a:solidFill>
                  <a:schemeClr val="bg1"/>
                </a:solidFill>
              </a:rPr>
              <a:t>Oon</a:t>
            </a:r>
            <a:r>
              <a:rPr lang="en-AU" sz="2600" b="1" dirty="0">
                <a:solidFill>
                  <a:schemeClr val="bg1"/>
                </a:solidFill>
              </a:rPr>
              <a:t> Tek Ng, MD </a:t>
            </a:r>
            <a:r>
              <a:rPr lang="en-AU" sz="2600" b="1" baseline="30000" dirty="0">
                <a:solidFill>
                  <a:schemeClr val="bg1"/>
                </a:solidFill>
              </a:rPr>
              <a:t>5</a:t>
            </a:r>
            <a:r>
              <a:rPr lang="en-AU" sz="2600" b="1" dirty="0">
                <a:solidFill>
                  <a:schemeClr val="bg1"/>
                </a:solidFill>
              </a:rPr>
              <a:t>, Penh Sun Ly, MD </a:t>
            </a:r>
            <a:r>
              <a:rPr lang="en-AU" sz="2600" b="1" baseline="30000" dirty="0">
                <a:solidFill>
                  <a:schemeClr val="bg1"/>
                </a:solidFill>
              </a:rPr>
              <a:t>6</a:t>
            </a:r>
            <a:r>
              <a:rPr lang="en-AU" sz="2600" b="1" dirty="0">
                <a:solidFill>
                  <a:schemeClr val="bg1"/>
                </a:solidFill>
              </a:rPr>
              <a:t>, Man-Po Lee, MD </a:t>
            </a:r>
            <a:r>
              <a:rPr lang="en-AU" sz="2600" b="1" baseline="30000" dirty="0">
                <a:solidFill>
                  <a:schemeClr val="bg1"/>
                </a:solidFill>
              </a:rPr>
              <a:t>7</a:t>
            </a:r>
            <a:r>
              <a:rPr lang="en-AU" sz="2600" b="1" dirty="0">
                <a:solidFill>
                  <a:schemeClr val="bg1"/>
                </a:solidFill>
              </a:rPr>
              <a:t>, </a:t>
            </a:r>
            <a:r>
              <a:rPr lang="en-AU" sz="2600" b="1" dirty="0" err="1">
                <a:solidFill>
                  <a:schemeClr val="bg1"/>
                </a:solidFill>
              </a:rPr>
              <a:t>Kinh</a:t>
            </a:r>
            <a:r>
              <a:rPr lang="en-AU" sz="2600" b="1" dirty="0">
                <a:solidFill>
                  <a:schemeClr val="bg1"/>
                </a:solidFill>
              </a:rPr>
              <a:t> Van Nguyen, MD </a:t>
            </a:r>
            <a:r>
              <a:rPr lang="en-AU" sz="2600" b="1" baseline="30000" dirty="0">
                <a:solidFill>
                  <a:schemeClr val="bg1"/>
                </a:solidFill>
              </a:rPr>
              <a:t>8</a:t>
            </a:r>
            <a:r>
              <a:rPr lang="en-AU" sz="2600" b="1" dirty="0">
                <a:solidFill>
                  <a:schemeClr val="bg1"/>
                </a:solidFill>
              </a:rPr>
              <a:t>, Yu-</a:t>
            </a:r>
            <a:r>
              <a:rPr lang="en-AU" sz="2600" b="1" dirty="0" err="1">
                <a:solidFill>
                  <a:schemeClr val="bg1"/>
                </a:solidFill>
              </a:rPr>
              <a:t>Jiun</a:t>
            </a:r>
            <a:r>
              <a:rPr lang="en-AU" sz="2600" b="1" dirty="0">
                <a:solidFill>
                  <a:schemeClr val="bg1"/>
                </a:solidFill>
              </a:rPr>
              <a:t> Chan, MD </a:t>
            </a:r>
            <a:r>
              <a:rPr lang="en-AU" sz="2600" b="1" baseline="30000" dirty="0">
                <a:solidFill>
                  <a:schemeClr val="bg1"/>
                </a:solidFill>
              </a:rPr>
              <a:t>9</a:t>
            </a:r>
            <a:r>
              <a:rPr lang="en-AU" sz="2600" b="1" dirty="0">
                <a:solidFill>
                  <a:schemeClr val="bg1"/>
                </a:solidFill>
              </a:rPr>
              <a:t>, </a:t>
            </a:r>
            <a:r>
              <a:rPr lang="en-AU" sz="2600" b="1" dirty="0" err="1">
                <a:solidFill>
                  <a:schemeClr val="bg1"/>
                </a:solidFill>
              </a:rPr>
              <a:t>Cuong</a:t>
            </a:r>
            <a:r>
              <a:rPr lang="en-AU" sz="2600" b="1" dirty="0">
                <a:solidFill>
                  <a:schemeClr val="bg1"/>
                </a:solidFill>
              </a:rPr>
              <a:t> </a:t>
            </a:r>
            <a:r>
              <a:rPr lang="en-AU" sz="2600" b="1" dirty="0" err="1">
                <a:solidFill>
                  <a:schemeClr val="bg1"/>
                </a:solidFill>
              </a:rPr>
              <a:t>Duy</a:t>
            </a:r>
            <a:r>
              <a:rPr lang="en-AU" sz="2600" b="1" dirty="0">
                <a:solidFill>
                  <a:schemeClr val="bg1"/>
                </a:solidFill>
              </a:rPr>
              <a:t> Do, MD </a:t>
            </a:r>
            <a:r>
              <a:rPr lang="en-AU" sz="2600" b="1" baseline="30000" dirty="0">
                <a:solidFill>
                  <a:schemeClr val="bg1"/>
                </a:solidFill>
              </a:rPr>
              <a:t>10</a:t>
            </a:r>
            <a:r>
              <a:rPr lang="en-AU" sz="2600" b="1" dirty="0">
                <a:solidFill>
                  <a:schemeClr val="bg1"/>
                </a:solidFill>
              </a:rPr>
              <a:t>, Jun Yong Choi, MD </a:t>
            </a:r>
            <a:r>
              <a:rPr lang="en-AU" sz="2600" b="1" baseline="30000" dirty="0">
                <a:solidFill>
                  <a:schemeClr val="bg1"/>
                </a:solidFill>
              </a:rPr>
              <a:t>11</a:t>
            </a:r>
            <a:r>
              <a:rPr lang="en-AU" sz="2600" b="1" dirty="0">
                <a:solidFill>
                  <a:schemeClr val="bg1"/>
                </a:solidFill>
              </a:rPr>
              <a:t>, </a:t>
            </a:r>
          </a:p>
          <a:p>
            <a:pPr algn="ctr"/>
            <a:r>
              <a:rPr lang="en-AU" sz="2600" b="1" dirty="0" err="1">
                <a:solidFill>
                  <a:schemeClr val="bg1"/>
                </a:solidFill>
              </a:rPr>
              <a:t>Romanee</a:t>
            </a:r>
            <a:r>
              <a:rPr lang="en-AU" sz="2600" b="1" dirty="0">
                <a:solidFill>
                  <a:schemeClr val="bg1"/>
                </a:solidFill>
              </a:rPr>
              <a:t> </a:t>
            </a:r>
            <a:r>
              <a:rPr lang="en-AU" sz="2600" b="1" dirty="0" err="1">
                <a:solidFill>
                  <a:schemeClr val="bg1"/>
                </a:solidFill>
              </a:rPr>
              <a:t>Chaiwarith</a:t>
            </a:r>
            <a:r>
              <a:rPr lang="en-AU" sz="2600" b="1" dirty="0">
                <a:solidFill>
                  <a:schemeClr val="bg1"/>
                </a:solidFill>
              </a:rPr>
              <a:t>, MD </a:t>
            </a:r>
            <a:r>
              <a:rPr lang="en-AU" sz="2600" b="1" baseline="30000" dirty="0">
                <a:solidFill>
                  <a:schemeClr val="bg1"/>
                </a:solidFill>
              </a:rPr>
              <a:t>12</a:t>
            </a:r>
            <a:r>
              <a:rPr lang="en-AU" sz="2600" b="1" dirty="0">
                <a:solidFill>
                  <a:schemeClr val="bg1"/>
                </a:solidFill>
              </a:rPr>
              <a:t>, </a:t>
            </a:r>
            <a:r>
              <a:rPr lang="en-AU" sz="2600" b="1" dirty="0" err="1">
                <a:solidFill>
                  <a:schemeClr val="bg1"/>
                </a:solidFill>
              </a:rPr>
              <a:t>Tuti</a:t>
            </a:r>
            <a:r>
              <a:rPr lang="en-AU" sz="2600" b="1" dirty="0">
                <a:solidFill>
                  <a:schemeClr val="bg1"/>
                </a:solidFill>
              </a:rPr>
              <a:t> </a:t>
            </a:r>
            <a:r>
              <a:rPr lang="en-AU" sz="2600" b="1" dirty="0" err="1">
                <a:solidFill>
                  <a:schemeClr val="bg1"/>
                </a:solidFill>
              </a:rPr>
              <a:t>Parwati</a:t>
            </a:r>
            <a:r>
              <a:rPr lang="en-AU" sz="2600" b="1" dirty="0">
                <a:solidFill>
                  <a:schemeClr val="bg1"/>
                </a:solidFill>
              </a:rPr>
              <a:t> </a:t>
            </a:r>
            <a:r>
              <a:rPr lang="en-AU" sz="2600" b="1" dirty="0" err="1">
                <a:solidFill>
                  <a:schemeClr val="bg1"/>
                </a:solidFill>
              </a:rPr>
              <a:t>Merati</a:t>
            </a:r>
            <a:r>
              <a:rPr lang="en-AU" sz="2600" b="1" dirty="0">
                <a:solidFill>
                  <a:schemeClr val="bg1"/>
                </a:solidFill>
              </a:rPr>
              <a:t>, MD </a:t>
            </a:r>
            <a:r>
              <a:rPr lang="en-AU" sz="2600" b="1" baseline="30000" dirty="0">
                <a:solidFill>
                  <a:schemeClr val="bg1"/>
                </a:solidFill>
              </a:rPr>
              <a:t>13</a:t>
            </a:r>
            <a:r>
              <a:rPr lang="en-AU" sz="2600" b="1" dirty="0">
                <a:solidFill>
                  <a:schemeClr val="bg1"/>
                </a:solidFill>
              </a:rPr>
              <a:t>, </a:t>
            </a:r>
            <a:r>
              <a:rPr lang="en-AU" sz="2600" b="1" dirty="0" err="1">
                <a:solidFill>
                  <a:schemeClr val="bg1"/>
                </a:solidFill>
              </a:rPr>
              <a:t>Sasisopin</a:t>
            </a:r>
            <a:r>
              <a:rPr lang="en-AU" sz="2600" b="1" dirty="0">
                <a:solidFill>
                  <a:schemeClr val="bg1"/>
                </a:solidFill>
              </a:rPr>
              <a:t> </a:t>
            </a:r>
            <a:r>
              <a:rPr lang="en-AU" sz="2600" b="1" dirty="0" err="1">
                <a:solidFill>
                  <a:schemeClr val="bg1"/>
                </a:solidFill>
              </a:rPr>
              <a:t>Kiertiburanakul</a:t>
            </a:r>
            <a:r>
              <a:rPr lang="en-AU" sz="2600" b="1" dirty="0">
                <a:solidFill>
                  <a:schemeClr val="bg1"/>
                </a:solidFill>
              </a:rPr>
              <a:t>, MD </a:t>
            </a:r>
            <a:r>
              <a:rPr lang="en-AU" sz="2600" b="1" baseline="30000" dirty="0">
                <a:solidFill>
                  <a:schemeClr val="bg1"/>
                </a:solidFill>
              </a:rPr>
              <a:t>14</a:t>
            </a:r>
            <a:r>
              <a:rPr lang="en-AU" sz="2600" b="1" dirty="0">
                <a:solidFill>
                  <a:schemeClr val="bg1"/>
                </a:solidFill>
              </a:rPr>
              <a:t>, Iskandar </a:t>
            </a:r>
            <a:r>
              <a:rPr lang="en-AU" sz="2600" b="1" dirty="0" err="1">
                <a:solidFill>
                  <a:schemeClr val="bg1"/>
                </a:solidFill>
              </a:rPr>
              <a:t>Azwa</a:t>
            </a:r>
            <a:r>
              <a:rPr lang="en-AU" sz="2600" b="1" dirty="0">
                <a:solidFill>
                  <a:schemeClr val="bg1"/>
                </a:solidFill>
              </a:rPr>
              <a:t>, MD </a:t>
            </a:r>
            <a:r>
              <a:rPr lang="en-AU" sz="2600" b="1" baseline="30000" dirty="0">
                <a:solidFill>
                  <a:schemeClr val="bg1"/>
                </a:solidFill>
              </a:rPr>
              <a:t>15</a:t>
            </a:r>
            <a:r>
              <a:rPr lang="en-AU" sz="2600" b="1" dirty="0">
                <a:solidFill>
                  <a:schemeClr val="bg1"/>
                </a:solidFill>
              </a:rPr>
              <a:t>, </a:t>
            </a:r>
            <a:r>
              <a:rPr lang="en-AU" sz="2600" b="1" dirty="0" err="1">
                <a:solidFill>
                  <a:schemeClr val="bg1"/>
                </a:solidFill>
              </a:rPr>
              <a:t>Suwimon</a:t>
            </a:r>
            <a:r>
              <a:rPr lang="en-AU" sz="2600" b="1" dirty="0">
                <a:solidFill>
                  <a:schemeClr val="bg1"/>
                </a:solidFill>
              </a:rPr>
              <a:t> </a:t>
            </a:r>
            <a:r>
              <a:rPr lang="en-AU" sz="2600" b="1" dirty="0" err="1">
                <a:solidFill>
                  <a:schemeClr val="bg1"/>
                </a:solidFill>
              </a:rPr>
              <a:t>Khusuwan</a:t>
            </a:r>
            <a:r>
              <a:rPr lang="en-AU" sz="2600" b="1" dirty="0">
                <a:solidFill>
                  <a:schemeClr val="bg1"/>
                </a:solidFill>
              </a:rPr>
              <a:t>, MD </a:t>
            </a:r>
            <a:r>
              <a:rPr lang="en-AU" sz="2600" b="1" baseline="30000" dirty="0">
                <a:solidFill>
                  <a:schemeClr val="bg1"/>
                </a:solidFill>
              </a:rPr>
              <a:t>16</a:t>
            </a:r>
            <a:r>
              <a:rPr lang="en-AU" sz="2600" b="1" dirty="0">
                <a:solidFill>
                  <a:schemeClr val="bg1"/>
                </a:solidFill>
              </a:rPr>
              <a:t>, </a:t>
            </a:r>
            <a:r>
              <a:rPr lang="en-AU" sz="2600" b="1" dirty="0" err="1">
                <a:solidFill>
                  <a:schemeClr val="bg1"/>
                </a:solidFill>
              </a:rPr>
              <a:t>Fujie</a:t>
            </a:r>
            <a:r>
              <a:rPr lang="en-AU" sz="2600" b="1" dirty="0">
                <a:solidFill>
                  <a:schemeClr val="bg1"/>
                </a:solidFill>
              </a:rPr>
              <a:t> Zhang, MD </a:t>
            </a:r>
            <a:r>
              <a:rPr lang="en-AU" sz="2600" b="1" baseline="30000" dirty="0">
                <a:solidFill>
                  <a:schemeClr val="bg1"/>
                </a:solidFill>
              </a:rPr>
              <a:t>17</a:t>
            </a:r>
            <a:r>
              <a:rPr lang="en-AU" sz="2600" b="1" dirty="0">
                <a:solidFill>
                  <a:schemeClr val="bg1"/>
                </a:solidFill>
              </a:rPr>
              <a:t>, Yasmin Mohamed </a:t>
            </a:r>
            <a:r>
              <a:rPr lang="en-AU" sz="2600" b="1" dirty="0" err="1">
                <a:solidFill>
                  <a:schemeClr val="bg1"/>
                </a:solidFill>
              </a:rPr>
              <a:t>Gani</a:t>
            </a:r>
            <a:r>
              <a:rPr lang="en-AU" sz="2600" b="1" dirty="0">
                <a:solidFill>
                  <a:schemeClr val="bg1"/>
                </a:solidFill>
              </a:rPr>
              <a:t>, MD </a:t>
            </a:r>
            <a:r>
              <a:rPr lang="en-AU" sz="2600" b="1" baseline="30000" dirty="0">
                <a:solidFill>
                  <a:schemeClr val="bg1"/>
                </a:solidFill>
              </a:rPr>
              <a:t>18</a:t>
            </a:r>
            <a:r>
              <a:rPr lang="en-AU" sz="2600" b="1" dirty="0">
                <a:solidFill>
                  <a:schemeClr val="bg1"/>
                </a:solidFill>
              </a:rPr>
              <a:t>, Junko </a:t>
            </a:r>
            <a:r>
              <a:rPr lang="en-AU" sz="2600" b="1" dirty="0" err="1">
                <a:solidFill>
                  <a:schemeClr val="bg1"/>
                </a:solidFill>
              </a:rPr>
              <a:t>Tanuma</a:t>
            </a:r>
            <a:r>
              <a:rPr lang="en-AU" sz="2600" b="1" dirty="0">
                <a:solidFill>
                  <a:schemeClr val="bg1"/>
                </a:solidFill>
              </a:rPr>
              <a:t>, MD </a:t>
            </a:r>
            <a:r>
              <a:rPr lang="en-AU" sz="2600" b="1" baseline="30000" dirty="0">
                <a:solidFill>
                  <a:schemeClr val="bg1"/>
                </a:solidFill>
              </a:rPr>
              <a:t>19</a:t>
            </a:r>
            <a:r>
              <a:rPr lang="en-AU" sz="2600" b="1" dirty="0">
                <a:solidFill>
                  <a:schemeClr val="bg1"/>
                </a:solidFill>
              </a:rPr>
              <a:t>, Shashikala </a:t>
            </a:r>
            <a:r>
              <a:rPr lang="en-AU" sz="2600" b="1" dirty="0" err="1">
                <a:solidFill>
                  <a:schemeClr val="bg1"/>
                </a:solidFill>
              </a:rPr>
              <a:t>Sangle</a:t>
            </a:r>
            <a:r>
              <a:rPr lang="en-AU" sz="2600" b="1" dirty="0">
                <a:solidFill>
                  <a:schemeClr val="bg1"/>
                </a:solidFill>
              </a:rPr>
              <a:t>, MD </a:t>
            </a:r>
            <a:r>
              <a:rPr lang="en-AU" sz="2600" b="1" baseline="30000" dirty="0">
                <a:solidFill>
                  <a:schemeClr val="bg1"/>
                </a:solidFill>
              </a:rPr>
              <a:t>20</a:t>
            </a:r>
            <a:r>
              <a:rPr lang="en-AU" sz="2600" b="1" dirty="0">
                <a:solidFill>
                  <a:schemeClr val="bg1"/>
                </a:solidFill>
              </a:rPr>
              <a:t>, </a:t>
            </a:r>
          </a:p>
          <a:p>
            <a:pPr algn="ctr"/>
            <a:r>
              <a:rPr lang="en-AU" sz="2600" b="1" dirty="0" err="1">
                <a:solidFill>
                  <a:schemeClr val="bg1"/>
                </a:solidFill>
              </a:rPr>
              <a:t>Evy</a:t>
            </a:r>
            <a:r>
              <a:rPr lang="en-AU" sz="2600" b="1" dirty="0">
                <a:solidFill>
                  <a:schemeClr val="bg1"/>
                </a:solidFill>
              </a:rPr>
              <a:t> </a:t>
            </a:r>
            <a:r>
              <a:rPr lang="en-AU" sz="2600" b="1" dirty="0" err="1">
                <a:solidFill>
                  <a:schemeClr val="bg1"/>
                </a:solidFill>
              </a:rPr>
              <a:t>Yunihastuti</a:t>
            </a:r>
            <a:r>
              <a:rPr lang="en-AU" sz="2600" b="1" dirty="0">
                <a:solidFill>
                  <a:schemeClr val="bg1"/>
                </a:solidFill>
              </a:rPr>
              <a:t>, MD </a:t>
            </a:r>
            <a:r>
              <a:rPr lang="en-AU" sz="2600" b="1" baseline="30000" dirty="0">
                <a:solidFill>
                  <a:schemeClr val="bg1"/>
                </a:solidFill>
              </a:rPr>
              <a:t>21</a:t>
            </a:r>
            <a:r>
              <a:rPr lang="en-AU" sz="2600" b="1" dirty="0">
                <a:solidFill>
                  <a:schemeClr val="bg1"/>
                </a:solidFill>
              </a:rPr>
              <a:t>, Jeremy Ross, MD </a:t>
            </a:r>
            <a:r>
              <a:rPr lang="en-AU" sz="2600" b="1" baseline="30000" dirty="0">
                <a:solidFill>
                  <a:schemeClr val="bg1"/>
                </a:solidFill>
              </a:rPr>
              <a:t>22</a:t>
            </a:r>
            <a:r>
              <a:rPr lang="en-AU" sz="2600" b="1" dirty="0">
                <a:solidFill>
                  <a:schemeClr val="bg1"/>
                </a:solidFill>
              </a:rPr>
              <a:t>, </a:t>
            </a:r>
            <a:r>
              <a:rPr lang="en-AU" sz="2600" b="1" dirty="0" err="1">
                <a:solidFill>
                  <a:schemeClr val="bg1"/>
                </a:solidFill>
              </a:rPr>
              <a:t>Anchalee</a:t>
            </a:r>
            <a:r>
              <a:rPr lang="en-AU" sz="2600" b="1" dirty="0">
                <a:solidFill>
                  <a:schemeClr val="bg1"/>
                </a:solidFill>
              </a:rPr>
              <a:t> </a:t>
            </a:r>
            <a:r>
              <a:rPr lang="en-AU" sz="2600" b="1" dirty="0" err="1">
                <a:solidFill>
                  <a:schemeClr val="bg1"/>
                </a:solidFill>
              </a:rPr>
              <a:t>Avihingsanon</a:t>
            </a:r>
            <a:r>
              <a:rPr lang="en-AU" sz="2600" b="1" dirty="0">
                <a:solidFill>
                  <a:schemeClr val="bg1"/>
                </a:solidFill>
              </a:rPr>
              <a:t>, MD </a:t>
            </a:r>
            <a:r>
              <a:rPr lang="en-AU" sz="2600" b="1" baseline="30000" dirty="0">
                <a:solidFill>
                  <a:schemeClr val="bg1"/>
                </a:solidFill>
              </a:rPr>
              <a:t>23, 24</a:t>
            </a:r>
            <a:r>
              <a:rPr lang="en-AU" sz="2600" b="1" dirty="0">
                <a:solidFill>
                  <a:schemeClr val="bg1"/>
                </a:solidFill>
              </a:rPr>
              <a:t>, on behalf of </a:t>
            </a:r>
            <a:r>
              <a:rPr lang="en-AU" sz="2600" b="1" dirty="0" err="1">
                <a:solidFill>
                  <a:schemeClr val="bg1"/>
                </a:solidFill>
              </a:rPr>
              <a:t>IeDEA</a:t>
            </a:r>
            <a:r>
              <a:rPr lang="en-AU" sz="2600" b="1" dirty="0">
                <a:solidFill>
                  <a:schemeClr val="bg1"/>
                </a:solidFill>
              </a:rPr>
              <a:t> Asia-Pacific</a:t>
            </a:r>
            <a:endParaRPr lang="x-none" sz="2600" b="1" dirty="0">
              <a:solidFill>
                <a:schemeClr val="bg1"/>
              </a:solidFill>
            </a:endParaRPr>
          </a:p>
        </p:txBody>
      </p:sp>
      <p:sp>
        <p:nvSpPr>
          <p:cNvPr id="14" name="TextBox 13"/>
          <p:cNvSpPr txBox="1"/>
          <p:nvPr/>
        </p:nvSpPr>
        <p:spPr>
          <a:xfrm>
            <a:off x="275770" y="29178175"/>
            <a:ext cx="8348516" cy="820225"/>
          </a:xfrm>
          <a:prstGeom prst="rect">
            <a:avLst/>
          </a:prstGeom>
          <a:noFill/>
        </p:spPr>
        <p:txBody>
          <a:bodyPr wrap="square" rtlCol="0">
            <a:spAutoFit/>
          </a:bodyPr>
          <a:lstStyle/>
          <a:p>
            <a:r>
              <a:rPr lang="en-GB" sz="2365" b="1" dirty="0">
                <a:solidFill>
                  <a:schemeClr val="bg1"/>
                </a:solidFill>
                <a:latin typeface="Century Gothic" panose="020B0502020202020204" pitchFamily="34" charset="0"/>
              </a:rPr>
              <a:t>PRESENTED AT THE 23</a:t>
            </a:r>
            <a:r>
              <a:rPr lang="en-GB" sz="2365" b="1" baseline="30000" dirty="0">
                <a:solidFill>
                  <a:schemeClr val="bg1"/>
                </a:solidFill>
                <a:latin typeface="Century Gothic" panose="020B0502020202020204" pitchFamily="34" charset="0"/>
              </a:rPr>
              <a:t>RD</a:t>
            </a:r>
            <a:r>
              <a:rPr lang="en-GB" sz="2365" b="1" dirty="0">
                <a:solidFill>
                  <a:schemeClr val="bg1"/>
                </a:solidFill>
                <a:latin typeface="Century Gothic" panose="020B0502020202020204" pitchFamily="34" charset="0"/>
              </a:rPr>
              <a:t> INTERNATIONAL AIDS CONFERENCE (AIDS 2020) </a:t>
            </a:r>
            <a:r>
              <a:rPr lang="es-ES" sz="2365" b="1" dirty="0">
                <a:solidFill>
                  <a:schemeClr val="bg1"/>
                </a:solidFill>
                <a:latin typeface="Century Gothic" panose="020B0502020202020204" pitchFamily="34" charset="0"/>
              </a:rPr>
              <a:t>| 6-10 JULY 2020</a:t>
            </a:r>
            <a:endParaRPr lang="en-GB" sz="2365" b="1" dirty="0">
              <a:solidFill>
                <a:schemeClr val="bg1"/>
              </a:solidFill>
              <a:latin typeface="Century Gothic" panose="020B0502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92854" y="29111273"/>
            <a:ext cx="5430051" cy="916274"/>
          </a:xfrm>
          <a:prstGeom prst="rect">
            <a:avLst/>
          </a:prstGeom>
        </p:spPr>
      </p:pic>
      <p:sp>
        <p:nvSpPr>
          <p:cNvPr id="13" name="Text Box 7">
            <a:extLst>
              <a:ext uri="{FF2B5EF4-FFF2-40B4-BE49-F238E27FC236}">
                <a16:creationId xmlns:a16="http://schemas.microsoft.com/office/drawing/2014/main" id="{30423550-591D-0D4C-BEB1-BCA116163E0B}"/>
              </a:ext>
            </a:extLst>
          </p:cNvPr>
          <p:cNvSpPr txBox="1">
            <a:spLocks noChangeArrowheads="1"/>
          </p:cNvSpPr>
          <p:nvPr/>
        </p:nvSpPr>
        <p:spPr bwMode="auto">
          <a:xfrm>
            <a:off x="750089" y="2961474"/>
            <a:ext cx="41672816" cy="2000655"/>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ctr" defTabSz="525571" eaLnBrk="0" fontAlgn="base" hangingPunct="0">
              <a:spcBef>
                <a:spcPct val="0"/>
              </a:spcBef>
              <a:spcAft>
                <a:spcPct val="0"/>
              </a:spcAft>
            </a:pPr>
            <a:r>
              <a:rPr lang="en-US" altLang="en-US" dirty="0">
                <a:solidFill>
                  <a:schemeClr val="bg1"/>
                </a:solidFill>
                <a:latin typeface="Arial" panose="020B0604020202020204" pitchFamily="34" charset="0"/>
              </a:rPr>
              <a:t>1 Kirby Institute, UNSW, Sydney, Australia, 2 Chennai Antiviral Research and Treatment Clinical Research Site (CART CRS), VHS-Infectious Diseases Medical Centre, VHS, Chennai, India, 3 Research Institute for Tropical Medicine, Muntinlupa City, Philippines, 4 Institute of Infectious Diseases, Pune, India, 5 Tan Tock Seng Hospital, Singapore, 6 National Center for HIV/AIDS, Dermatology &amp; STDs, Phnom Penh, Cambodia, 7 Queen Elizabeth Hospital, Hong Kong SAR, 8 National Hospital for Tropical Diseases, Hanoi, Vietnam, 9 Taipei Veterans General Hospital, Taipei, Taiwan, 10 Bach Mai Hospital, Hanoi, Vietnam, 11 Division of Infectious Diseases, Department of Internal Medicine, Yonsei University College of Medicine, Seoul, South Korea, 12 Research Institute for Health Sciences, Chiang Mai, Thailand, 13 Faculty of Medicine </a:t>
            </a:r>
            <a:r>
              <a:rPr lang="en-US" altLang="en-US" dirty="0" err="1">
                <a:solidFill>
                  <a:schemeClr val="bg1"/>
                </a:solidFill>
                <a:latin typeface="Arial" panose="020B0604020202020204" pitchFamily="34" charset="0"/>
              </a:rPr>
              <a:t>Udayana</a:t>
            </a:r>
            <a:r>
              <a:rPr lang="en-US" altLang="en-US" dirty="0">
                <a:solidFill>
                  <a:schemeClr val="bg1"/>
                </a:solidFill>
                <a:latin typeface="Arial" panose="020B0604020202020204" pitchFamily="34" charset="0"/>
              </a:rPr>
              <a:t> University &amp; </a:t>
            </a:r>
            <a:r>
              <a:rPr lang="en-US" altLang="en-US" dirty="0" err="1">
                <a:solidFill>
                  <a:schemeClr val="bg1"/>
                </a:solidFill>
                <a:latin typeface="Arial" panose="020B0604020202020204" pitchFamily="34" charset="0"/>
              </a:rPr>
              <a:t>Sanglah</a:t>
            </a:r>
            <a:r>
              <a:rPr lang="en-US" altLang="en-US" dirty="0">
                <a:solidFill>
                  <a:schemeClr val="bg1"/>
                </a:solidFill>
                <a:latin typeface="Arial" panose="020B0604020202020204" pitchFamily="34" charset="0"/>
              </a:rPr>
              <a:t> Hospital, Bali, Indonesia, 14 Faculty of Medicine </a:t>
            </a:r>
            <a:r>
              <a:rPr lang="en-US" altLang="en-US" dirty="0" err="1">
                <a:solidFill>
                  <a:schemeClr val="bg1"/>
                </a:solidFill>
                <a:latin typeface="Arial" panose="020B0604020202020204" pitchFamily="34" charset="0"/>
              </a:rPr>
              <a:t>Ramathibodi</a:t>
            </a:r>
            <a:r>
              <a:rPr lang="en-US" altLang="en-US" dirty="0">
                <a:solidFill>
                  <a:schemeClr val="bg1"/>
                </a:solidFill>
                <a:latin typeface="Arial" panose="020B0604020202020204" pitchFamily="34" charset="0"/>
              </a:rPr>
              <a:t> Hospital, Mahidol University, Bangkok, Thailand, 15 University Malaya Medical Centre, Kuala Lumpur, Malaysia, 16 </a:t>
            </a:r>
            <a:r>
              <a:rPr lang="en-US" altLang="en-US" dirty="0" err="1">
                <a:solidFill>
                  <a:schemeClr val="bg1"/>
                </a:solidFill>
                <a:latin typeface="Arial" panose="020B0604020202020204" pitchFamily="34" charset="0"/>
              </a:rPr>
              <a:t>Chiangrai</a:t>
            </a:r>
            <a:r>
              <a:rPr lang="en-US" altLang="en-US" dirty="0">
                <a:solidFill>
                  <a:schemeClr val="bg1"/>
                </a:solidFill>
                <a:latin typeface="Arial" panose="020B0604020202020204" pitchFamily="34" charset="0"/>
              </a:rPr>
              <a:t> </a:t>
            </a:r>
            <a:r>
              <a:rPr lang="en-US" altLang="en-US" dirty="0" err="1">
                <a:solidFill>
                  <a:schemeClr val="bg1"/>
                </a:solidFill>
                <a:latin typeface="Arial" panose="020B0604020202020204" pitchFamily="34" charset="0"/>
              </a:rPr>
              <a:t>Prachanukroh</a:t>
            </a:r>
            <a:r>
              <a:rPr lang="en-US" altLang="en-US" dirty="0">
                <a:solidFill>
                  <a:schemeClr val="bg1"/>
                </a:solidFill>
                <a:latin typeface="Arial" panose="020B0604020202020204" pitchFamily="34" charset="0"/>
              </a:rPr>
              <a:t> Hospital, Chiang Rai, Thailand, 17 Beijing </a:t>
            </a:r>
            <a:r>
              <a:rPr lang="en-US" altLang="en-US" dirty="0" err="1">
                <a:solidFill>
                  <a:schemeClr val="bg1"/>
                </a:solidFill>
                <a:latin typeface="Arial" panose="020B0604020202020204" pitchFamily="34" charset="0"/>
              </a:rPr>
              <a:t>Ditan</a:t>
            </a:r>
            <a:r>
              <a:rPr lang="en-US" altLang="en-US" dirty="0">
                <a:solidFill>
                  <a:schemeClr val="bg1"/>
                </a:solidFill>
                <a:latin typeface="Arial" panose="020B0604020202020204" pitchFamily="34" charset="0"/>
              </a:rPr>
              <a:t> Hospital, Capital Medical University, Beijing, China, 18 Hospital Sungai </a:t>
            </a:r>
            <a:r>
              <a:rPr lang="en-US" altLang="en-US" dirty="0" err="1">
                <a:solidFill>
                  <a:schemeClr val="bg1"/>
                </a:solidFill>
                <a:latin typeface="Arial" panose="020B0604020202020204" pitchFamily="34" charset="0"/>
              </a:rPr>
              <a:t>Buloh</a:t>
            </a:r>
            <a:r>
              <a:rPr lang="en-US" altLang="en-US" dirty="0">
                <a:solidFill>
                  <a:schemeClr val="bg1"/>
                </a:solidFill>
                <a:latin typeface="Arial" panose="020B0604020202020204" pitchFamily="34" charset="0"/>
              </a:rPr>
              <a:t>, Sungai </a:t>
            </a:r>
            <a:r>
              <a:rPr lang="en-US" altLang="en-US" dirty="0" err="1">
                <a:solidFill>
                  <a:schemeClr val="bg1"/>
                </a:solidFill>
                <a:latin typeface="Arial" panose="020B0604020202020204" pitchFamily="34" charset="0"/>
              </a:rPr>
              <a:t>Buloh</a:t>
            </a:r>
            <a:r>
              <a:rPr lang="en-US" altLang="en-US" dirty="0">
                <a:solidFill>
                  <a:schemeClr val="bg1"/>
                </a:solidFill>
                <a:latin typeface="Arial" panose="020B0604020202020204" pitchFamily="34" charset="0"/>
              </a:rPr>
              <a:t>, Malaysia, 19 National Center for Global Health and Medicine, Tokyo, Japan, 20 BJ Government Medical College and Sassoon General Hospital, Pune, India, 21 Faculty of Medicine </a:t>
            </a:r>
            <a:r>
              <a:rPr lang="en-US" altLang="en-US" dirty="0" err="1">
                <a:solidFill>
                  <a:schemeClr val="bg1"/>
                </a:solidFill>
                <a:latin typeface="Arial" panose="020B0604020202020204" pitchFamily="34" charset="0"/>
              </a:rPr>
              <a:t>Universitas</a:t>
            </a:r>
            <a:r>
              <a:rPr lang="en-US" altLang="en-US" dirty="0">
                <a:solidFill>
                  <a:schemeClr val="bg1"/>
                </a:solidFill>
                <a:latin typeface="Arial" panose="020B0604020202020204" pitchFamily="34" charset="0"/>
              </a:rPr>
              <a:t> Indonesia - Dr. </a:t>
            </a:r>
            <a:r>
              <a:rPr lang="en-US" altLang="en-US" dirty="0" err="1">
                <a:solidFill>
                  <a:schemeClr val="bg1"/>
                </a:solidFill>
                <a:latin typeface="Arial" panose="020B0604020202020204" pitchFamily="34" charset="0"/>
              </a:rPr>
              <a:t>Cipto</a:t>
            </a:r>
            <a:r>
              <a:rPr lang="en-US" altLang="en-US" dirty="0">
                <a:solidFill>
                  <a:schemeClr val="bg1"/>
                </a:solidFill>
                <a:latin typeface="Arial" panose="020B0604020202020204" pitchFamily="34" charset="0"/>
              </a:rPr>
              <a:t> </a:t>
            </a:r>
            <a:r>
              <a:rPr lang="en-US" altLang="en-US" dirty="0" err="1">
                <a:solidFill>
                  <a:schemeClr val="bg1"/>
                </a:solidFill>
                <a:latin typeface="Arial" panose="020B0604020202020204" pitchFamily="34" charset="0"/>
              </a:rPr>
              <a:t>Mangunkusumo</a:t>
            </a:r>
            <a:r>
              <a:rPr lang="en-US" altLang="en-US" dirty="0">
                <a:solidFill>
                  <a:schemeClr val="bg1"/>
                </a:solidFill>
                <a:latin typeface="Arial" panose="020B0604020202020204" pitchFamily="34" charset="0"/>
              </a:rPr>
              <a:t> General Hospital, Jakarta, Indonesia, 22 TREAT Asia, amfAR - The Foundation for AIDS Research, Bangkok, Thailand, 23 HIV-NAT, Thai Red Cross AIDS Research Centre, Bangkok, Thailand , 24 Tuberculosis Research Unit, Faculty of Medicine, Chulalongkorn University, Bangkok, Thailand</a:t>
            </a:r>
          </a:p>
          <a:p>
            <a:pPr algn="ctr" defTabSz="525571" eaLnBrk="0" fontAlgn="base" hangingPunct="0">
              <a:spcBef>
                <a:spcPct val="0"/>
              </a:spcBef>
              <a:spcAft>
                <a:spcPct val="0"/>
              </a:spcAft>
            </a:pPr>
            <a:endParaRPr lang="en-US" altLang="en-US" dirty="0">
              <a:solidFill>
                <a:schemeClr val="bg1"/>
              </a:solidFill>
              <a:latin typeface="Arial" panose="020B0604020202020204" pitchFamily="34" charset="0"/>
            </a:endParaRPr>
          </a:p>
          <a:p>
            <a:pPr algn="ctr" defTabSz="525571" eaLnBrk="0" fontAlgn="base" hangingPunct="0">
              <a:spcBef>
                <a:spcPct val="0"/>
              </a:spcBef>
              <a:spcAft>
                <a:spcPct val="0"/>
              </a:spcAft>
            </a:pPr>
            <a:endParaRPr lang="en-US" altLang="en-US" dirty="0">
              <a:solidFill>
                <a:schemeClr val="bg1"/>
              </a:solidFill>
              <a:latin typeface="Arial" panose="020B0604020202020204" pitchFamily="34" charset="0"/>
            </a:endParaRPr>
          </a:p>
          <a:p>
            <a:pPr algn="ctr" defTabSz="525571" eaLnBrk="0" fontAlgn="base" hangingPunct="0">
              <a:spcBef>
                <a:spcPct val="0"/>
              </a:spcBef>
              <a:spcAft>
                <a:spcPct val="0"/>
              </a:spcAft>
            </a:pPr>
            <a:endParaRPr lang="en-US" altLang="en-US" dirty="0">
              <a:solidFill>
                <a:schemeClr val="bg1"/>
              </a:solidFill>
              <a:latin typeface="Arial" panose="020B0604020202020204" pitchFamily="34" charset="0"/>
            </a:endParaRPr>
          </a:p>
        </p:txBody>
      </p:sp>
      <p:sp>
        <p:nvSpPr>
          <p:cNvPr id="15" name="Rectangle 14">
            <a:extLst>
              <a:ext uri="{FF2B5EF4-FFF2-40B4-BE49-F238E27FC236}">
                <a16:creationId xmlns:a16="http://schemas.microsoft.com/office/drawing/2014/main" id="{074A9858-5027-0047-A50F-C62763D14D97}"/>
              </a:ext>
            </a:extLst>
          </p:cNvPr>
          <p:cNvSpPr/>
          <p:nvPr/>
        </p:nvSpPr>
        <p:spPr>
          <a:xfrm>
            <a:off x="0" y="29107206"/>
            <a:ext cx="42803763" cy="1411605"/>
          </a:xfrm>
          <a:prstGeom prst="rect">
            <a:avLst/>
          </a:prstGeom>
          <a:solidFill>
            <a:srgbClr val="E7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64"/>
          </a:p>
        </p:txBody>
      </p:sp>
      <p:sp>
        <p:nvSpPr>
          <p:cNvPr id="25" name="Rectangle 1248">
            <a:extLst>
              <a:ext uri="{FF2B5EF4-FFF2-40B4-BE49-F238E27FC236}">
                <a16:creationId xmlns:a16="http://schemas.microsoft.com/office/drawing/2014/main" id="{10118198-49ED-9441-AA9E-6753AAB642BF}"/>
              </a:ext>
            </a:extLst>
          </p:cNvPr>
          <p:cNvSpPr>
            <a:spLocks noChangeArrowheads="1"/>
          </p:cNvSpPr>
          <p:nvPr/>
        </p:nvSpPr>
        <p:spPr bwMode="auto">
          <a:xfrm>
            <a:off x="14303467" y="27604176"/>
            <a:ext cx="27361848" cy="1564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5764" tIns="12882" rIns="25764" bIns="12882">
            <a:spAutoFit/>
          </a:bodyPr>
          <a:lstStyle>
            <a:lvl1pPr defTabSz="257175">
              <a:defRPr sz="2800">
                <a:solidFill>
                  <a:schemeClr val="bg1"/>
                </a:solidFill>
                <a:latin typeface="Optima" panose="02000503060000020004" pitchFamily="2" charset="0"/>
                <a:ea typeface="MS PGothic" panose="020B0600070205080204" pitchFamily="34" charset="-128"/>
              </a:defRPr>
            </a:lvl1pPr>
            <a:lvl2pPr marL="742950" indent="-285750" defTabSz="257175">
              <a:defRPr sz="2800">
                <a:solidFill>
                  <a:schemeClr val="bg1"/>
                </a:solidFill>
                <a:latin typeface="Optima" panose="02000503060000020004" pitchFamily="2" charset="0"/>
                <a:ea typeface="MS PGothic" panose="020B0600070205080204" pitchFamily="34" charset="-128"/>
              </a:defRPr>
            </a:lvl2pPr>
            <a:lvl3pPr marL="1143000" indent="-228600" defTabSz="257175">
              <a:defRPr sz="2800">
                <a:solidFill>
                  <a:schemeClr val="bg1"/>
                </a:solidFill>
                <a:latin typeface="Optima" panose="02000503060000020004" pitchFamily="2" charset="0"/>
                <a:ea typeface="MS PGothic" panose="020B0600070205080204" pitchFamily="34" charset="-128"/>
              </a:defRPr>
            </a:lvl3pPr>
            <a:lvl4pPr marL="1600200" indent="-228600" defTabSz="257175">
              <a:defRPr sz="2800">
                <a:solidFill>
                  <a:schemeClr val="bg1"/>
                </a:solidFill>
                <a:latin typeface="Optima" panose="02000503060000020004" pitchFamily="2" charset="0"/>
                <a:ea typeface="MS PGothic" panose="020B0600070205080204" pitchFamily="34" charset="-128"/>
              </a:defRPr>
            </a:lvl4pPr>
            <a:lvl5pPr marL="2057400" indent="-228600" defTabSz="257175">
              <a:defRPr sz="2800">
                <a:solidFill>
                  <a:schemeClr val="bg1"/>
                </a:solidFill>
                <a:latin typeface="Optima" panose="02000503060000020004" pitchFamily="2" charset="0"/>
                <a:ea typeface="MS PGothic" panose="020B0600070205080204" pitchFamily="34" charset="-128"/>
              </a:defRPr>
            </a:lvl5pPr>
            <a:lvl6pPr marL="2514600" indent="-228600" defTabSz="257175" eaLnBrk="0" fontAlgn="base" hangingPunct="0">
              <a:spcBef>
                <a:spcPct val="0"/>
              </a:spcBef>
              <a:spcAft>
                <a:spcPct val="0"/>
              </a:spcAft>
              <a:defRPr sz="2800">
                <a:solidFill>
                  <a:schemeClr val="bg1"/>
                </a:solidFill>
                <a:latin typeface="Optima" panose="02000503060000020004" pitchFamily="2" charset="0"/>
                <a:ea typeface="MS PGothic" panose="020B0600070205080204" pitchFamily="34" charset="-128"/>
              </a:defRPr>
            </a:lvl6pPr>
            <a:lvl7pPr marL="2971800" indent="-228600" defTabSz="257175" eaLnBrk="0" fontAlgn="base" hangingPunct="0">
              <a:spcBef>
                <a:spcPct val="0"/>
              </a:spcBef>
              <a:spcAft>
                <a:spcPct val="0"/>
              </a:spcAft>
              <a:defRPr sz="2800">
                <a:solidFill>
                  <a:schemeClr val="bg1"/>
                </a:solidFill>
                <a:latin typeface="Optima" panose="02000503060000020004" pitchFamily="2" charset="0"/>
                <a:ea typeface="MS PGothic" panose="020B0600070205080204" pitchFamily="34" charset="-128"/>
              </a:defRPr>
            </a:lvl7pPr>
            <a:lvl8pPr marL="3429000" indent="-228600" defTabSz="257175" eaLnBrk="0" fontAlgn="base" hangingPunct="0">
              <a:spcBef>
                <a:spcPct val="0"/>
              </a:spcBef>
              <a:spcAft>
                <a:spcPct val="0"/>
              </a:spcAft>
              <a:defRPr sz="2800">
                <a:solidFill>
                  <a:schemeClr val="bg1"/>
                </a:solidFill>
                <a:latin typeface="Optima" panose="02000503060000020004" pitchFamily="2" charset="0"/>
                <a:ea typeface="MS PGothic" panose="020B0600070205080204" pitchFamily="34" charset="-128"/>
              </a:defRPr>
            </a:lvl8pPr>
            <a:lvl9pPr marL="3886200" indent="-228600" defTabSz="257175" eaLnBrk="0" fontAlgn="base" hangingPunct="0">
              <a:spcBef>
                <a:spcPct val="0"/>
              </a:spcBef>
              <a:spcAft>
                <a:spcPct val="0"/>
              </a:spcAft>
              <a:defRPr sz="2800">
                <a:solidFill>
                  <a:schemeClr val="bg1"/>
                </a:solidFill>
                <a:latin typeface="Optima" panose="02000503060000020004" pitchFamily="2" charset="0"/>
                <a:ea typeface="MS PGothic" panose="020B0600070205080204" pitchFamily="34" charset="-128"/>
              </a:defRPr>
            </a:lvl9pPr>
          </a:lstStyle>
          <a:p>
            <a:pPr algn="just"/>
            <a:r>
              <a:rPr lang="en-US" altLang="th-TH" sz="1200" b="1" spc="-50" dirty="0">
                <a:solidFill>
                  <a:srgbClr val="FF0000"/>
                </a:solidFill>
                <a:latin typeface="Arial" panose="020B0604020202020204" pitchFamily="34" charset="0"/>
                <a:cs typeface="Arial" panose="020B0604020202020204" pitchFamily="34" charset="0"/>
              </a:rPr>
              <a:t>TAHOD Study Member: </a:t>
            </a:r>
            <a:r>
              <a:rPr lang="en-US" sz="1200" spc="-50" dirty="0">
                <a:solidFill>
                  <a:schemeClr val="tx1"/>
                </a:solidFill>
                <a:latin typeface="Arial" panose="020B0604020202020204" pitchFamily="34" charset="0"/>
                <a:cs typeface="Arial" panose="020B0604020202020204" pitchFamily="34" charset="0"/>
              </a:rPr>
              <a:t>PS Ly, V </a:t>
            </a:r>
            <a:r>
              <a:rPr lang="en-US" sz="1200" spc="-50" dirty="0" err="1">
                <a:solidFill>
                  <a:schemeClr val="tx1"/>
                </a:solidFill>
                <a:latin typeface="Arial" panose="020B0604020202020204" pitchFamily="34" charset="0"/>
                <a:cs typeface="Arial" panose="020B0604020202020204" pitchFamily="34" charset="0"/>
              </a:rPr>
              <a:t>Khol</a:t>
            </a:r>
            <a:r>
              <a:rPr lang="en-US" sz="1200" spc="-50" dirty="0">
                <a:solidFill>
                  <a:schemeClr val="tx1"/>
                </a:solidFill>
                <a:latin typeface="Arial" panose="020B0604020202020204" pitchFamily="34" charset="0"/>
                <a:cs typeface="Arial" panose="020B0604020202020204" pitchFamily="34" charset="0"/>
              </a:rPr>
              <a:t>, National Center for HIV/AIDS, Dermatology &amp; STDs, Phnom Penh, Cambodia; FJ Zhang, HX Zhao, N Han, Beijing </a:t>
            </a:r>
            <a:r>
              <a:rPr lang="en-US" sz="1200" spc="-50" dirty="0" err="1">
                <a:solidFill>
                  <a:schemeClr val="tx1"/>
                </a:solidFill>
                <a:latin typeface="Arial" panose="020B0604020202020204" pitchFamily="34" charset="0"/>
                <a:cs typeface="Arial" panose="020B0604020202020204" pitchFamily="34" charset="0"/>
              </a:rPr>
              <a:t>Ditan</a:t>
            </a:r>
            <a:r>
              <a:rPr lang="en-US" sz="1200" spc="-50" dirty="0">
                <a:solidFill>
                  <a:schemeClr val="tx1"/>
                </a:solidFill>
                <a:latin typeface="Arial" panose="020B0604020202020204" pitchFamily="34" charset="0"/>
                <a:cs typeface="Arial" panose="020B0604020202020204" pitchFamily="34" charset="0"/>
              </a:rPr>
              <a:t> Hospital, Capital Medical University, Beijing, China; MP Lee, PCK Li, TS </a:t>
            </a:r>
            <a:r>
              <a:rPr lang="en-US" sz="1200" spc="-50" dirty="0" err="1">
                <a:solidFill>
                  <a:schemeClr val="tx1"/>
                </a:solidFill>
                <a:latin typeface="Arial" panose="020B0604020202020204" pitchFamily="34" charset="0"/>
                <a:cs typeface="Arial" panose="020B0604020202020204" pitchFamily="34" charset="0"/>
              </a:rPr>
              <a:t>Kwong</a:t>
            </a:r>
            <a:r>
              <a:rPr lang="en-US" sz="1200" spc="-50" dirty="0">
                <a:solidFill>
                  <a:schemeClr val="tx1"/>
                </a:solidFill>
                <a:latin typeface="Arial" panose="020B0604020202020204" pitchFamily="34" charset="0"/>
                <a:cs typeface="Arial" panose="020B0604020202020204" pitchFamily="34" charset="0"/>
              </a:rPr>
              <a:t>, YT Chan, Queen Elizabeth Hospital, Hong Kong SAR; N </a:t>
            </a:r>
            <a:r>
              <a:rPr lang="en-US" sz="1200" spc="-50" dirty="0" err="1">
                <a:solidFill>
                  <a:schemeClr val="tx1"/>
                </a:solidFill>
                <a:latin typeface="Arial" panose="020B0604020202020204" pitchFamily="34" charset="0"/>
                <a:cs typeface="Arial" panose="020B0604020202020204" pitchFamily="34" charset="0"/>
              </a:rPr>
              <a:t>Kumarasamy</a:t>
            </a:r>
            <a:r>
              <a:rPr lang="en-US" sz="1200" spc="-50" dirty="0">
                <a:solidFill>
                  <a:schemeClr val="tx1"/>
                </a:solidFill>
                <a:latin typeface="Arial" panose="020B0604020202020204" pitchFamily="34" charset="0"/>
                <a:cs typeface="Arial" panose="020B0604020202020204" pitchFamily="34" charset="0"/>
              </a:rPr>
              <a:t>*, C </a:t>
            </a:r>
            <a:r>
              <a:rPr lang="en-US" sz="1200" spc="-50" dirty="0" err="1">
                <a:solidFill>
                  <a:schemeClr val="tx1"/>
                </a:solidFill>
                <a:latin typeface="Arial" panose="020B0604020202020204" pitchFamily="34" charset="0"/>
                <a:cs typeface="Arial" panose="020B0604020202020204" pitchFamily="34" charset="0"/>
              </a:rPr>
              <a:t>Ezhilarasi</a:t>
            </a:r>
            <a:r>
              <a:rPr lang="en-US" sz="1200" spc="-50" dirty="0">
                <a:solidFill>
                  <a:schemeClr val="tx1"/>
                </a:solidFill>
                <a:latin typeface="Arial" panose="020B0604020202020204" pitchFamily="34" charset="0"/>
                <a:cs typeface="Arial" panose="020B0604020202020204" pitchFamily="34" charset="0"/>
              </a:rPr>
              <a:t>, Chennai Antiviral Research and Treatment Clinical Research Site (CART CRS), VHS-Infectious Diseases Medical Centre, VHS, Chennai, India; S Pujari, K Joshi, S Gaikwad, A </a:t>
            </a:r>
            <a:r>
              <a:rPr lang="en-US" sz="1200" spc="-50" dirty="0" err="1">
                <a:solidFill>
                  <a:schemeClr val="tx1"/>
                </a:solidFill>
                <a:latin typeface="Arial" panose="020B0604020202020204" pitchFamily="34" charset="0"/>
                <a:cs typeface="Arial" panose="020B0604020202020204" pitchFamily="34" charset="0"/>
              </a:rPr>
              <a:t>Chitalikar</a:t>
            </a:r>
            <a:r>
              <a:rPr lang="en-US" sz="1200" spc="-50" dirty="0">
                <a:solidFill>
                  <a:schemeClr val="tx1"/>
                </a:solidFill>
                <a:latin typeface="Arial" panose="020B0604020202020204" pitchFamily="34" charset="0"/>
                <a:cs typeface="Arial" panose="020B0604020202020204" pitchFamily="34" charset="0"/>
              </a:rPr>
              <a:t>, Institute of Infectious Diseases, Pune, India; S </a:t>
            </a:r>
            <a:r>
              <a:rPr lang="en-US" sz="1200" spc="-50" dirty="0" err="1">
                <a:solidFill>
                  <a:schemeClr val="tx1"/>
                </a:solidFill>
                <a:latin typeface="Arial" panose="020B0604020202020204" pitchFamily="34" charset="0"/>
                <a:cs typeface="Arial" panose="020B0604020202020204" pitchFamily="34" charset="0"/>
              </a:rPr>
              <a:t>Sangle</a:t>
            </a:r>
            <a:r>
              <a:rPr lang="en-US" sz="1200" spc="-50" dirty="0">
                <a:solidFill>
                  <a:schemeClr val="tx1"/>
                </a:solidFill>
                <a:latin typeface="Arial" panose="020B0604020202020204" pitchFamily="34" charset="0"/>
                <a:cs typeface="Arial" panose="020B0604020202020204" pitchFamily="34" charset="0"/>
              </a:rPr>
              <a:t>, V </a:t>
            </a:r>
            <a:r>
              <a:rPr lang="en-US" sz="1200" spc="-50" dirty="0" err="1">
                <a:solidFill>
                  <a:schemeClr val="tx1"/>
                </a:solidFill>
                <a:latin typeface="Arial" panose="020B0604020202020204" pitchFamily="34" charset="0"/>
                <a:cs typeface="Arial" panose="020B0604020202020204" pitchFamily="34" charset="0"/>
              </a:rPr>
              <a:t>Mave</a:t>
            </a:r>
            <a:r>
              <a:rPr lang="en-US" sz="1200" spc="-50" dirty="0">
                <a:solidFill>
                  <a:schemeClr val="tx1"/>
                </a:solidFill>
                <a:latin typeface="Arial" panose="020B0604020202020204" pitchFamily="34" charset="0"/>
                <a:cs typeface="Arial" panose="020B0604020202020204" pitchFamily="34" charset="0"/>
              </a:rPr>
              <a:t>, I </a:t>
            </a:r>
            <a:r>
              <a:rPr lang="en-US" sz="1200" spc="-50" dirty="0" err="1">
                <a:solidFill>
                  <a:schemeClr val="tx1"/>
                </a:solidFill>
                <a:latin typeface="Arial" panose="020B0604020202020204" pitchFamily="34" charset="0"/>
                <a:cs typeface="Arial" panose="020B0604020202020204" pitchFamily="34" charset="0"/>
              </a:rPr>
              <a:t>Marbaniang</a:t>
            </a:r>
            <a:r>
              <a:rPr lang="en-US" sz="1200" spc="-50" dirty="0">
                <a:solidFill>
                  <a:schemeClr val="tx1"/>
                </a:solidFill>
                <a:latin typeface="Arial" panose="020B0604020202020204" pitchFamily="34" charset="0"/>
                <a:cs typeface="Arial" panose="020B0604020202020204" pitchFamily="34" charset="0"/>
              </a:rPr>
              <a:t>, S </a:t>
            </a:r>
            <a:r>
              <a:rPr lang="en-US" sz="1200" spc="-50" dirty="0" err="1">
                <a:solidFill>
                  <a:schemeClr val="tx1"/>
                </a:solidFill>
                <a:latin typeface="Arial" panose="020B0604020202020204" pitchFamily="34" charset="0"/>
                <a:cs typeface="Arial" panose="020B0604020202020204" pitchFamily="34" charset="0"/>
              </a:rPr>
              <a:t>Nimkar</a:t>
            </a:r>
            <a:r>
              <a:rPr lang="en-US" sz="1200" spc="-50" dirty="0">
                <a:solidFill>
                  <a:schemeClr val="tx1"/>
                </a:solidFill>
                <a:latin typeface="Arial" panose="020B0604020202020204" pitchFamily="34" charset="0"/>
                <a:cs typeface="Arial" panose="020B0604020202020204" pitchFamily="34" charset="0"/>
              </a:rPr>
              <a:t>, BJ Government Medical College and Sassoon General Hospital, Pune, India; TP </a:t>
            </a:r>
            <a:r>
              <a:rPr lang="en-US" sz="1200" spc="-50" dirty="0" err="1">
                <a:solidFill>
                  <a:schemeClr val="tx1"/>
                </a:solidFill>
                <a:latin typeface="Arial" panose="020B0604020202020204" pitchFamily="34" charset="0"/>
                <a:cs typeface="Arial" panose="020B0604020202020204" pitchFamily="34" charset="0"/>
              </a:rPr>
              <a:t>Merati</a:t>
            </a:r>
            <a:r>
              <a:rPr lang="en-US" sz="1200" spc="-50" dirty="0">
                <a:solidFill>
                  <a:schemeClr val="tx1"/>
                </a:solidFill>
                <a:latin typeface="Arial" panose="020B0604020202020204" pitchFamily="34" charset="0"/>
                <a:cs typeface="Arial" panose="020B0604020202020204" pitchFamily="34" charset="0"/>
              </a:rPr>
              <a:t>, DN </a:t>
            </a:r>
            <a:r>
              <a:rPr lang="en-US" sz="1200" spc="-50" dirty="0" err="1">
                <a:solidFill>
                  <a:schemeClr val="tx1"/>
                </a:solidFill>
                <a:latin typeface="Arial" panose="020B0604020202020204" pitchFamily="34" charset="0"/>
                <a:cs typeface="Arial" panose="020B0604020202020204" pitchFamily="34" charset="0"/>
              </a:rPr>
              <a:t>Wirawan</a:t>
            </a:r>
            <a:r>
              <a:rPr lang="en-US" sz="1200" spc="-50" dirty="0">
                <a:solidFill>
                  <a:schemeClr val="tx1"/>
                </a:solidFill>
                <a:latin typeface="Arial" panose="020B0604020202020204" pitchFamily="34" charset="0"/>
                <a:cs typeface="Arial" panose="020B0604020202020204" pitchFamily="34" charset="0"/>
              </a:rPr>
              <a:t>, F Yuliana, Faculty of Medicine </a:t>
            </a:r>
            <a:r>
              <a:rPr lang="en-US" sz="1200" spc="-50" dirty="0" err="1">
                <a:solidFill>
                  <a:schemeClr val="tx1"/>
                </a:solidFill>
                <a:latin typeface="Arial" panose="020B0604020202020204" pitchFamily="34" charset="0"/>
                <a:cs typeface="Arial" panose="020B0604020202020204" pitchFamily="34" charset="0"/>
              </a:rPr>
              <a:t>Udayana</a:t>
            </a:r>
            <a:r>
              <a:rPr lang="en-US" sz="1200" spc="-50" dirty="0">
                <a:solidFill>
                  <a:schemeClr val="tx1"/>
                </a:solidFill>
                <a:latin typeface="Arial" panose="020B0604020202020204" pitchFamily="34" charset="0"/>
                <a:cs typeface="Arial" panose="020B0604020202020204" pitchFamily="34" charset="0"/>
              </a:rPr>
              <a:t> University &amp; </a:t>
            </a:r>
            <a:r>
              <a:rPr lang="en-US" sz="1200" spc="-50" dirty="0" err="1">
                <a:solidFill>
                  <a:schemeClr val="tx1"/>
                </a:solidFill>
                <a:latin typeface="Arial" panose="020B0604020202020204" pitchFamily="34" charset="0"/>
                <a:cs typeface="Arial" panose="020B0604020202020204" pitchFamily="34" charset="0"/>
              </a:rPr>
              <a:t>Sanglah</a:t>
            </a:r>
            <a:r>
              <a:rPr lang="en-US" sz="1200" spc="-50" dirty="0">
                <a:solidFill>
                  <a:schemeClr val="tx1"/>
                </a:solidFill>
                <a:latin typeface="Arial" panose="020B0604020202020204" pitchFamily="34" charset="0"/>
                <a:cs typeface="Arial" panose="020B0604020202020204" pitchFamily="34" charset="0"/>
              </a:rPr>
              <a:t> Hospital, Bali, Indonesia; E </a:t>
            </a:r>
            <a:r>
              <a:rPr lang="en-US" sz="1200" spc="-50" dirty="0" err="1">
                <a:solidFill>
                  <a:schemeClr val="tx1"/>
                </a:solidFill>
                <a:latin typeface="Arial" panose="020B0604020202020204" pitchFamily="34" charset="0"/>
                <a:cs typeface="Arial" panose="020B0604020202020204" pitchFamily="34" charset="0"/>
              </a:rPr>
              <a:t>Yunihastuti</a:t>
            </a:r>
            <a:r>
              <a:rPr lang="en-US" sz="1200" spc="-50" dirty="0">
                <a:solidFill>
                  <a:schemeClr val="tx1"/>
                </a:solidFill>
                <a:latin typeface="Arial" panose="020B0604020202020204" pitchFamily="34" charset="0"/>
                <a:cs typeface="Arial" panose="020B0604020202020204" pitchFamily="34" charset="0"/>
              </a:rPr>
              <a:t>, A </a:t>
            </a:r>
            <a:r>
              <a:rPr lang="en-US" sz="1200" spc="-50" dirty="0" err="1">
                <a:solidFill>
                  <a:schemeClr val="tx1"/>
                </a:solidFill>
                <a:latin typeface="Arial" panose="020B0604020202020204" pitchFamily="34" charset="0"/>
                <a:cs typeface="Arial" panose="020B0604020202020204" pitchFamily="34" charset="0"/>
              </a:rPr>
              <a:t>Widhani</a:t>
            </a:r>
            <a:r>
              <a:rPr lang="en-US" sz="1200" spc="-50" dirty="0">
                <a:solidFill>
                  <a:schemeClr val="tx1"/>
                </a:solidFill>
                <a:latin typeface="Arial" panose="020B0604020202020204" pitchFamily="34" charset="0"/>
                <a:cs typeface="Arial" panose="020B0604020202020204" pitchFamily="34" charset="0"/>
              </a:rPr>
              <a:t>, S Maria, TH </a:t>
            </a:r>
            <a:r>
              <a:rPr lang="en-US" sz="1200" spc="-50" dirty="0" err="1">
                <a:solidFill>
                  <a:schemeClr val="tx1"/>
                </a:solidFill>
                <a:latin typeface="Arial" panose="020B0604020202020204" pitchFamily="34" charset="0"/>
                <a:cs typeface="Arial" panose="020B0604020202020204" pitchFamily="34" charset="0"/>
              </a:rPr>
              <a:t>Karjadi</a:t>
            </a:r>
            <a:r>
              <a:rPr lang="en-US" sz="1200" spc="-50" dirty="0">
                <a:solidFill>
                  <a:schemeClr val="tx1"/>
                </a:solidFill>
                <a:latin typeface="Arial" panose="020B0604020202020204" pitchFamily="34" charset="0"/>
                <a:cs typeface="Arial" panose="020B0604020202020204" pitchFamily="34" charset="0"/>
              </a:rPr>
              <a:t>, Faculty of Medicine </a:t>
            </a:r>
            <a:r>
              <a:rPr lang="en-US" sz="1200" spc="-50" dirty="0" err="1">
                <a:solidFill>
                  <a:schemeClr val="tx1"/>
                </a:solidFill>
                <a:latin typeface="Arial" panose="020B0604020202020204" pitchFamily="34" charset="0"/>
                <a:cs typeface="Arial" panose="020B0604020202020204" pitchFamily="34" charset="0"/>
              </a:rPr>
              <a:t>Universitas</a:t>
            </a:r>
            <a:r>
              <a:rPr lang="en-US" sz="1200" spc="-50" dirty="0">
                <a:solidFill>
                  <a:schemeClr val="tx1"/>
                </a:solidFill>
                <a:latin typeface="Arial" panose="020B0604020202020204" pitchFamily="34" charset="0"/>
                <a:cs typeface="Arial" panose="020B0604020202020204" pitchFamily="34" charset="0"/>
              </a:rPr>
              <a:t> Indonesia - Dr. </a:t>
            </a:r>
            <a:r>
              <a:rPr lang="en-US" sz="1200" spc="-50" dirty="0" err="1">
                <a:solidFill>
                  <a:schemeClr val="tx1"/>
                </a:solidFill>
                <a:latin typeface="Arial" panose="020B0604020202020204" pitchFamily="34" charset="0"/>
                <a:cs typeface="Arial" panose="020B0604020202020204" pitchFamily="34" charset="0"/>
              </a:rPr>
              <a:t>Cipto</a:t>
            </a:r>
            <a:r>
              <a:rPr lang="en-US" sz="1200" spc="-50" dirty="0">
                <a:solidFill>
                  <a:schemeClr val="tx1"/>
                </a:solidFill>
                <a:latin typeface="Arial" panose="020B0604020202020204" pitchFamily="34" charset="0"/>
                <a:cs typeface="Arial" panose="020B0604020202020204" pitchFamily="34" charset="0"/>
              </a:rPr>
              <a:t> </a:t>
            </a:r>
            <a:r>
              <a:rPr lang="en-US" sz="1200" spc="-50" dirty="0" err="1">
                <a:solidFill>
                  <a:schemeClr val="tx1"/>
                </a:solidFill>
                <a:latin typeface="Arial" panose="020B0604020202020204" pitchFamily="34" charset="0"/>
                <a:cs typeface="Arial" panose="020B0604020202020204" pitchFamily="34" charset="0"/>
              </a:rPr>
              <a:t>Mangunkusumo</a:t>
            </a:r>
            <a:r>
              <a:rPr lang="en-US" sz="1200" spc="-50" dirty="0">
                <a:solidFill>
                  <a:schemeClr val="tx1"/>
                </a:solidFill>
                <a:latin typeface="Arial" panose="020B0604020202020204" pitchFamily="34" charset="0"/>
                <a:cs typeface="Arial" panose="020B0604020202020204" pitchFamily="34" charset="0"/>
              </a:rPr>
              <a:t> General Hospital, Jakarta, Indonesia; J </a:t>
            </a:r>
            <a:r>
              <a:rPr lang="en-US" sz="1200" spc="-50" dirty="0" err="1">
                <a:solidFill>
                  <a:schemeClr val="tx1"/>
                </a:solidFill>
                <a:latin typeface="Arial" panose="020B0604020202020204" pitchFamily="34" charset="0"/>
                <a:cs typeface="Arial" panose="020B0604020202020204" pitchFamily="34" charset="0"/>
              </a:rPr>
              <a:t>Tanuma</a:t>
            </a:r>
            <a:r>
              <a:rPr lang="en-US" sz="1200" spc="-50" dirty="0">
                <a:solidFill>
                  <a:schemeClr val="tx1"/>
                </a:solidFill>
                <a:latin typeface="Arial" panose="020B0604020202020204" pitchFamily="34" charset="0"/>
                <a:cs typeface="Arial" panose="020B0604020202020204" pitchFamily="34" charset="0"/>
              </a:rPr>
              <a:t>, S Oka, T </a:t>
            </a:r>
            <a:r>
              <a:rPr lang="en-US" sz="1200" spc="-50" dirty="0" err="1">
                <a:solidFill>
                  <a:schemeClr val="tx1"/>
                </a:solidFill>
                <a:latin typeface="Arial" panose="020B0604020202020204" pitchFamily="34" charset="0"/>
                <a:cs typeface="Arial" panose="020B0604020202020204" pitchFamily="34" charset="0"/>
              </a:rPr>
              <a:t>Nishijima</a:t>
            </a:r>
            <a:r>
              <a:rPr lang="en-US" sz="1200" spc="-50" dirty="0">
                <a:solidFill>
                  <a:schemeClr val="tx1"/>
                </a:solidFill>
                <a:latin typeface="Arial" panose="020B0604020202020204" pitchFamily="34" charset="0"/>
                <a:cs typeface="Arial" panose="020B0604020202020204" pitchFamily="34" charset="0"/>
              </a:rPr>
              <a:t>, National Center for Global Health and Medicine, Tokyo, Japan; JY Choi, Na S, JM Kim, Division of Infectious Diseases, Department of Internal Medicine, </a:t>
            </a:r>
            <a:r>
              <a:rPr lang="en-US" sz="1200" spc="-50" dirty="0" err="1">
                <a:solidFill>
                  <a:schemeClr val="tx1"/>
                </a:solidFill>
                <a:latin typeface="Arial" panose="020B0604020202020204" pitchFamily="34" charset="0"/>
                <a:cs typeface="Arial" panose="020B0604020202020204" pitchFamily="34" charset="0"/>
              </a:rPr>
              <a:t>Yonsei</a:t>
            </a:r>
            <a:r>
              <a:rPr lang="en-US" sz="1200" spc="-50" dirty="0">
                <a:solidFill>
                  <a:schemeClr val="tx1"/>
                </a:solidFill>
                <a:latin typeface="Arial" panose="020B0604020202020204" pitchFamily="34" charset="0"/>
                <a:cs typeface="Arial" panose="020B0604020202020204" pitchFamily="34" charset="0"/>
              </a:rPr>
              <a:t> University College of Medicine, Seoul, South Korea; YM </a:t>
            </a:r>
            <a:r>
              <a:rPr lang="en-US" sz="1200" spc="-50" dirty="0" err="1">
                <a:solidFill>
                  <a:schemeClr val="tx1"/>
                </a:solidFill>
                <a:latin typeface="Arial" panose="020B0604020202020204" pitchFamily="34" charset="0"/>
                <a:cs typeface="Arial" panose="020B0604020202020204" pitchFamily="34" charset="0"/>
              </a:rPr>
              <a:t>Gani</a:t>
            </a:r>
            <a:r>
              <a:rPr lang="en-US" sz="1200" spc="-50" dirty="0">
                <a:solidFill>
                  <a:schemeClr val="tx1"/>
                </a:solidFill>
                <a:latin typeface="Arial" panose="020B0604020202020204" pitchFamily="34" charset="0"/>
                <a:cs typeface="Arial" panose="020B0604020202020204" pitchFamily="34" charset="0"/>
              </a:rPr>
              <a:t>, NB Rudi, Hospital Sungai </a:t>
            </a:r>
            <a:r>
              <a:rPr lang="en-US" sz="1200" spc="-50" dirty="0" err="1">
                <a:solidFill>
                  <a:schemeClr val="tx1"/>
                </a:solidFill>
                <a:latin typeface="Arial" panose="020B0604020202020204" pitchFamily="34" charset="0"/>
                <a:cs typeface="Arial" panose="020B0604020202020204" pitchFamily="34" charset="0"/>
              </a:rPr>
              <a:t>Buloh</a:t>
            </a:r>
            <a:r>
              <a:rPr lang="en-US" sz="1200" spc="-50" dirty="0">
                <a:solidFill>
                  <a:schemeClr val="tx1"/>
                </a:solidFill>
                <a:latin typeface="Arial" panose="020B0604020202020204" pitchFamily="34" charset="0"/>
                <a:cs typeface="Arial" panose="020B0604020202020204" pitchFamily="34" charset="0"/>
              </a:rPr>
              <a:t>, Sungai </a:t>
            </a:r>
            <a:r>
              <a:rPr lang="en-US" sz="1200" spc="-50" dirty="0" err="1">
                <a:solidFill>
                  <a:schemeClr val="tx1"/>
                </a:solidFill>
                <a:latin typeface="Arial" panose="020B0604020202020204" pitchFamily="34" charset="0"/>
                <a:cs typeface="Arial" panose="020B0604020202020204" pitchFamily="34" charset="0"/>
              </a:rPr>
              <a:t>Buloh</a:t>
            </a:r>
            <a:r>
              <a:rPr lang="en-US" sz="1200" spc="-50" dirty="0">
                <a:solidFill>
                  <a:schemeClr val="tx1"/>
                </a:solidFill>
                <a:latin typeface="Arial" panose="020B0604020202020204" pitchFamily="34" charset="0"/>
                <a:cs typeface="Arial" panose="020B0604020202020204" pitchFamily="34" charset="0"/>
              </a:rPr>
              <a:t>, Malaysia;  I </a:t>
            </a:r>
            <a:r>
              <a:rPr lang="en-US" sz="1200" spc="-50" dirty="0" err="1">
                <a:solidFill>
                  <a:schemeClr val="tx1"/>
                </a:solidFill>
                <a:latin typeface="Arial" panose="020B0604020202020204" pitchFamily="34" charset="0"/>
                <a:cs typeface="Arial" panose="020B0604020202020204" pitchFamily="34" charset="0"/>
              </a:rPr>
              <a:t>Azwa</a:t>
            </a:r>
            <a:r>
              <a:rPr lang="en-US" sz="1200" spc="-50" dirty="0">
                <a:solidFill>
                  <a:schemeClr val="tx1"/>
                </a:solidFill>
                <a:latin typeface="Arial" panose="020B0604020202020204" pitchFamily="34" charset="0"/>
                <a:cs typeface="Arial" panose="020B0604020202020204" pitchFamily="34" charset="0"/>
              </a:rPr>
              <a:t>, A </a:t>
            </a:r>
            <a:r>
              <a:rPr lang="en-US" sz="1200" spc="-50" dirty="0" err="1">
                <a:solidFill>
                  <a:schemeClr val="tx1"/>
                </a:solidFill>
                <a:latin typeface="Arial" panose="020B0604020202020204" pitchFamily="34" charset="0"/>
                <a:cs typeface="Arial" panose="020B0604020202020204" pitchFamily="34" charset="0"/>
              </a:rPr>
              <a:t>Kamarulzaman</a:t>
            </a:r>
            <a:r>
              <a:rPr lang="en-US" sz="1200" spc="-50" dirty="0">
                <a:solidFill>
                  <a:schemeClr val="tx1"/>
                </a:solidFill>
                <a:latin typeface="Arial" panose="020B0604020202020204" pitchFamily="34" charset="0"/>
                <a:cs typeface="Arial" panose="020B0604020202020204" pitchFamily="34" charset="0"/>
              </a:rPr>
              <a:t>, SF Syed Omar, S </a:t>
            </a:r>
            <a:r>
              <a:rPr lang="en-US" sz="1200" spc="-50" dirty="0" err="1">
                <a:solidFill>
                  <a:schemeClr val="tx1"/>
                </a:solidFill>
                <a:latin typeface="Arial" panose="020B0604020202020204" pitchFamily="34" charset="0"/>
                <a:cs typeface="Arial" panose="020B0604020202020204" pitchFamily="34" charset="0"/>
              </a:rPr>
              <a:t>Ponnampalavanar</a:t>
            </a:r>
            <a:r>
              <a:rPr lang="en-US" sz="1200" spc="-50" dirty="0">
                <a:solidFill>
                  <a:schemeClr val="tx1"/>
                </a:solidFill>
                <a:latin typeface="Arial" panose="020B0604020202020204" pitchFamily="34" charset="0"/>
                <a:cs typeface="Arial" panose="020B0604020202020204" pitchFamily="34" charset="0"/>
              </a:rPr>
              <a:t>, University Malaya Medical Centre, Kuala Lumpur, Malaysia; R </a:t>
            </a:r>
            <a:r>
              <a:rPr lang="en-US" sz="1200" spc="-50" dirty="0" err="1">
                <a:solidFill>
                  <a:schemeClr val="tx1"/>
                </a:solidFill>
                <a:latin typeface="Arial" panose="020B0604020202020204" pitchFamily="34" charset="0"/>
                <a:cs typeface="Arial" panose="020B0604020202020204" pitchFamily="34" charset="0"/>
              </a:rPr>
              <a:t>Ditangco</a:t>
            </a:r>
            <a:r>
              <a:rPr lang="en-US" sz="1200" spc="-50" dirty="0">
                <a:solidFill>
                  <a:schemeClr val="tx1"/>
                </a:solidFill>
                <a:latin typeface="Arial" panose="020B0604020202020204" pitchFamily="34" charset="0"/>
                <a:cs typeface="Arial" panose="020B0604020202020204" pitchFamily="34" charset="0"/>
              </a:rPr>
              <a:t>, MK </a:t>
            </a:r>
            <a:r>
              <a:rPr lang="en-US" sz="1200" spc="-50" dirty="0" err="1">
                <a:solidFill>
                  <a:schemeClr val="tx1"/>
                </a:solidFill>
                <a:latin typeface="Arial" panose="020B0604020202020204" pitchFamily="34" charset="0"/>
                <a:cs typeface="Arial" panose="020B0604020202020204" pitchFamily="34" charset="0"/>
              </a:rPr>
              <a:t>Pasayan</a:t>
            </a:r>
            <a:r>
              <a:rPr lang="en-US" sz="1200" spc="-50" dirty="0">
                <a:solidFill>
                  <a:schemeClr val="tx1"/>
                </a:solidFill>
                <a:latin typeface="Arial" panose="020B0604020202020204" pitchFamily="34" charset="0"/>
                <a:cs typeface="Arial" panose="020B0604020202020204" pitchFamily="34" charset="0"/>
              </a:rPr>
              <a:t>, ML </a:t>
            </a:r>
            <a:r>
              <a:rPr lang="en-US" sz="1200" spc="-50" dirty="0" err="1">
                <a:solidFill>
                  <a:schemeClr val="tx1"/>
                </a:solidFill>
                <a:latin typeface="Arial" panose="020B0604020202020204" pitchFamily="34" charset="0"/>
                <a:cs typeface="Arial" panose="020B0604020202020204" pitchFamily="34" charset="0"/>
              </a:rPr>
              <a:t>Mationg</a:t>
            </a:r>
            <a:r>
              <a:rPr lang="en-US" sz="1200" spc="-50" dirty="0">
                <a:solidFill>
                  <a:schemeClr val="tx1"/>
                </a:solidFill>
                <a:latin typeface="Arial" panose="020B0604020202020204" pitchFamily="34" charset="0"/>
                <a:cs typeface="Arial" panose="020B0604020202020204" pitchFamily="34" charset="0"/>
              </a:rPr>
              <a:t>, Research Institute for Tropical Medicine, </a:t>
            </a:r>
            <a:r>
              <a:rPr lang="en-US" sz="1200" spc="-50" dirty="0" err="1">
                <a:solidFill>
                  <a:schemeClr val="tx1"/>
                </a:solidFill>
                <a:latin typeface="Arial" panose="020B0604020202020204" pitchFamily="34" charset="0"/>
                <a:cs typeface="Arial" panose="020B0604020202020204" pitchFamily="34" charset="0"/>
              </a:rPr>
              <a:t>Muntinlupa</a:t>
            </a:r>
            <a:r>
              <a:rPr lang="en-US" sz="1200" spc="-50" dirty="0">
                <a:solidFill>
                  <a:schemeClr val="tx1"/>
                </a:solidFill>
                <a:latin typeface="Arial" panose="020B0604020202020204" pitchFamily="34" charset="0"/>
                <a:cs typeface="Arial" panose="020B0604020202020204" pitchFamily="34" charset="0"/>
              </a:rPr>
              <a:t> City, Philippines; YJ Chan, WW Ku, PC Wu, E </a:t>
            </a:r>
            <a:r>
              <a:rPr lang="en-US" sz="1200" spc="-50" dirty="0" err="1">
                <a:solidFill>
                  <a:schemeClr val="tx1"/>
                </a:solidFill>
                <a:latin typeface="Arial" panose="020B0604020202020204" pitchFamily="34" charset="0"/>
                <a:cs typeface="Arial" panose="020B0604020202020204" pitchFamily="34" charset="0"/>
              </a:rPr>
              <a:t>KeTaipei</a:t>
            </a:r>
            <a:r>
              <a:rPr lang="en-US" sz="1200" spc="-50" dirty="0">
                <a:solidFill>
                  <a:schemeClr val="tx1"/>
                </a:solidFill>
                <a:latin typeface="Arial" panose="020B0604020202020204" pitchFamily="34" charset="0"/>
                <a:cs typeface="Arial" panose="020B0604020202020204" pitchFamily="34" charset="0"/>
              </a:rPr>
              <a:t> Veterans General Hospital, Taipei, Taiwan; OT Ng, PL Lim, LS Lee, D Liang, Tan Tock Seng Hospital, Singapore (note: OT Ng was also supported by the NMRC Clinician Scientist Award (NMRC/CSA-INV/0002/2016), which had no role in study design, data collection and analysis, decision to publish, or preparation of the manuscript.); A </a:t>
            </a:r>
            <a:r>
              <a:rPr lang="en-US" sz="1200" spc="-50" dirty="0" err="1">
                <a:solidFill>
                  <a:schemeClr val="tx1"/>
                </a:solidFill>
                <a:latin typeface="Arial" panose="020B0604020202020204" pitchFamily="34" charset="0"/>
                <a:cs typeface="Arial" panose="020B0604020202020204" pitchFamily="34" charset="0"/>
              </a:rPr>
              <a:t>Avihingsanon</a:t>
            </a:r>
            <a:r>
              <a:rPr lang="en-US" sz="1200" spc="-50" dirty="0">
                <a:solidFill>
                  <a:schemeClr val="tx1"/>
                </a:solidFill>
                <a:latin typeface="Arial" panose="020B0604020202020204" pitchFamily="34" charset="0"/>
                <a:cs typeface="Arial" panose="020B0604020202020204" pitchFamily="34" charset="0"/>
              </a:rPr>
              <a:t>, S </a:t>
            </a:r>
            <a:r>
              <a:rPr lang="en-US" sz="1200" spc="-50" dirty="0" err="1">
                <a:solidFill>
                  <a:schemeClr val="tx1"/>
                </a:solidFill>
                <a:latin typeface="Arial" panose="020B0604020202020204" pitchFamily="34" charset="0"/>
                <a:cs typeface="Arial" panose="020B0604020202020204" pitchFamily="34" charset="0"/>
              </a:rPr>
              <a:t>Gatechompol</a:t>
            </a:r>
            <a:r>
              <a:rPr lang="en-US" sz="1200" spc="-50" dirty="0">
                <a:solidFill>
                  <a:schemeClr val="tx1"/>
                </a:solidFill>
                <a:latin typeface="Arial" panose="020B0604020202020204" pitchFamily="34" charset="0"/>
                <a:cs typeface="Arial" panose="020B0604020202020204" pitchFamily="34" charset="0"/>
              </a:rPr>
              <a:t>, P </a:t>
            </a:r>
            <a:r>
              <a:rPr lang="en-US" sz="1200" spc="-50" dirty="0" err="1">
                <a:solidFill>
                  <a:schemeClr val="tx1"/>
                </a:solidFill>
                <a:latin typeface="Arial" panose="020B0604020202020204" pitchFamily="34" charset="0"/>
                <a:cs typeface="Arial" panose="020B0604020202020204" pitchFamily="34" charset="0"/>
              </a:rPr>
              <a:t>Phanuphak</a:t>
            </a:r>
            <a:r>
              <a:rPr lang="en-US" sz="1200" spc="-50" dirty="0">
                <a:solidFill>
                  <a:schemeClr val="tx1"/>
                </a:solidFill>
                <a:latin typeface="Arial" panose="020B0604020202020204" pitchFamily="34" charset="0"/>
                <a:cs typeface="Arial" panose="020B0604020202020204" pitchFamily="34" charset="0"/>
              </a:rPr>
              <a:t>, C </a:t>
            </a:r>
            <a:r>
              <a:rPr lang="en-US" sz="1200" spc="-50" dirty="0" err="1">
                <a:solidFill>
                  <a:schemeClr val="tx1"/>
                </a:solidFill>
                <a:latin typeface="Arial" panose="020B0604020202020204" pitchFamily="34" charset="0"/>
                <a:cs typeface="Arial" panose="020B0604020202020204" pitchFamily="34" charset="0"/>
              </a:rPr>
              <a:t>Phadungphon</a:t>
            </a:r>
            <a:r>
              <a:rPr lang="en-US" sz="1200" spc="-50" dirty="0">
                <a:solidFill>
                  <a:schemeClr val="tx1"/>
                </a:solidFill>
                <a:latin typeface="Arial" panose="020B0604020202020204" pitchFamily="34" charset="0"/>
                <a:cs typeface="Arial" panose="020B0604020202020204" pitchFamily="34" charset="0"/>
              </a:rPr>
              <a:t>, HIV-NAT/Thai Red Cross AIDS Research Centre, Bangkok, Thailand; S </a:t>
            </a:r>
            <a:r>
              <a:rPr lang="en-US" sz="1200" spc="-50" dirty="0" err="1">
                <a:solidFill>
                  <a:schemeClr val="tx1"/>
                </a:solidFill>
                <a:latin typeface="Arial" panose="020B0604020202020204" pitchFamily="34" charset="0"/>
                <a:cs typeface="Arial" panose="020B0604020202020204" pitchFamily="34" charset="0"/>
              </a:rPr>
              <a:t>Kiertiburanakul</a:t>
            </a:r>
            <a:r>
              <a:rPr lang="en-US" sz="1200" spc="-50" dirty="0">
                <a:solidFill>
                  <a:schemeClr val="tx1"/>
                </a:solidFill>
                <a:latin typeface="Arial" panose="020B0604020202020204" pitchFamily="34" charset="0"/>
                <a:cs typeface="Arial" panose="020B0604020202020204" pitchFamily="34" charset="0"/>
              </a:rPr>
              <a:t>,  A </a:t>
            </a:r>
            <a:r>
              <a:rPr lang="en-US" sz="1200" spc="-50" dirty="0" err="1">
                <a:solidFill>
                  <a:schemeClr val="tx1"/>
                </a:solidFill>
                <a:latin typeface="Arial" panose="020B0604020202020204" pitchFamily="34" charset="0"/>
                <a:cs typeface="Arial" panose="020B0604020202020204" pitchFamily="34" charset="0"/>
              </a:rPr>
              <a:t>Phuphuakrat</a:t>
            </a:r>
            <a:r>
              <a:rPr lang="en-US" sz="1200" spc="-50" dirty="0">
                <a:solidFill>
                  <a:schemeClr val="tx1"/>
                </a:solidFill>
                <a:latin typeface="Arial" panose="020B0604020202020204" pitchFamily="34" charset="0"/>
                <a:cs typeface="Arial" panose="020B0604020202020204" pitchFamily="34" charset="0"/>
              </a:rPr>
              <a:t>, L </a:t>
            </a:r>
            <a:r>
              <a:rPr lang="en-US" sz="1200" spc="-50" dirty="0" err="1">
                <a:solidFill>
                  <a:schemeClr val="tx1"/>
                </a:solidFill>
                <a:latin typeface="Arial" panose="020B0604020202020204" pitchFamily="34" charset="0"/>
                <a:cs typeface="Arial" panose="020B0604020202020204" pitchFamily="34" charset="0"/>
              </a:rPr>
              <a:t>Chumla</a:t>
            </a:r>
            <a:r>
              <a:rPr lang="en-US" sz="1200" spc="-50" dirty="0">
                <a:solidFill>
                  <a:schemeClr val="tx1"/>
                </a:solidFill>
                <a:latin typeface="Arial" panose="020B0604020202020204" pitchFamily="34" charset="0"/>
                <a:cs typeface="Arial" panose="020B0604020202020204" pitchFamily="34" charset="0"/>
              </a:rPr>
              <a:t>, N </a:t>
            </a:r>
            <a:r>
              <a:rPr lang="en-US" sz="1200" spc="-50" dirty="0" err="1">
                <a:solidFill>
                  <a:schemeClr val="tx1"/>
                </a:solidFill>
                <a:latin typeface="Arial" panose="020B0604020202020204" pitchFamily="34" charset="0"/>
                <a:cs typeface="Arial" panose="020B0604020202020204" pitchFamily="34" charset="0"/>
              </a:rPr>
              <a:t>Sanmeema</a:t>
            </a:r>
            <a:r>
              <a:rPr lang="en-US" sz="1200" spc="-50" dirty="0">
                <a:solidFill>
                  <a:schemeClr val="tx1"/>
                </a:solidFill>
                <a:latin typeface="Arial" panose="020B0604020202020204" pitchFamily="34" charset="0"/>
                <a:cs typeface="Arial" panose="020B0604020202020204" pitchFamily="34" charset="0"/>
              </a:rPr>
              <a:t>, Faculty of Medicine </a:t>
            </a:r>
            <a:r>
              <a:rPr lang="en-US" sz="1200" spc="-50" dirty="0" err="1">
                <a:solidFill>
                  <a:schemeClr val="tx1"/>
                </a:solidFill>
                <a:latin typeface="Arial" panose="020B0604020202020204" pitchFamily="34" charset="0"/>
                <a:cs typeface="Arial" panose="020B0604020202020204" pitchFamily="34" charset="0"/>
              </a:rPr>
              <a:t>Ramathibodi</a:t>
            </a:r>
            <a:r>
              <a:rPr lang="en-US" sz="1200" spc="-50" dirty="0">
                <a:solidFill>
                  <a:schemeClr val="tx1"/>
                </a:solidFill>
                <a:latin typeface="Arial" panose="020B0604020202020204" pitchFamily="34" charset="0"/>
                <a:cs typeface="Arial" panose="020B0604020202020204" pitchFamily="34" charset="0"/>
              </a:rPr>
              <a:t> Hospital, </a:t>
            </a:r>
            <a:r>
              <a:rPr lang="en-US" sz="1200" spc="-50" dirty="0" err="1">
                <a:solidFill>
                  <a:schemeClr val="tx1"/>
                </a:solidFill>
                <a:latin typeface="Arial" panose="020B0604020202020204" pitchFamily="34" charset="0"/>
                <a:cs typeface="Arial" panose="020B0604020202020204" pitchFamily="34" charset="0"/>
              </a:rPr>
              <a:t>Mahidol</a:t>
            </a:r>
            <a:r>
              <a:rPr lang="en-US" sz="1200" spc="-50" dirty="0">
                <a:solidFill>
                  <a:schemeClr val="tx1"/>
                </a:solidFill>
                <a:latin typeface="Arial" panose="020B0604020202020204" pitchFamily="34" charset="0"/>
                <a:cs typeface="Arial" panose="020B0604020202020204" pitchFamily="34" charset="0"/>
              </a:rPr>
              <a:t> University, Bangkok, Thailand; R </a:t>
            </a:r>
            <a:r>
              <a:rPr lang="en-US" sz="1200" spc="-50" dirty="0" err="1">
                <a:solidFill>
                  <a:schemeClr val="tx1"/>
                </a:solidFill>
                <a:latin typeface="Arial" panose="020B0604020202020204" pitchFamily="34" charset="0"/>
                <a:cs typeface="Arial" panose="020B0604020202020204" pitchFamily="34" charset="0"/>
              </a:rPr>
              <a:t>Chaiwarith</a:t>
            </a:r>
            <a:r>
              <a:rPr lang="en-US" sz="1200" spc="-50" dirty="0">
                <a:solidFill>
                  <a:schemeClr val="tx1"/>
                </a:solidFill>
                <a:latin typeface="Arial" panose="020B0604020202020204" pitchFamily="34" charset="0"/>
                <a:cs typeface="Arial" panose="020B0604020202020204" pitchFamily="34" charset="0"/>
              </a:rPr>
              <a:t>, T </a:t>
            </a:r>
            <a:r>
              <a:rPr lang="en-US" sz="1200" spc="-50" dirty="0" err="1">
                <a:solidFill>
                  <a:schemeClr val="tx1"/>
                </a:solidFill>
                <a:latin typeface="Arial" panose="020B0604020202020204" pitchFamily="34" charset="0"/>
                <a:cs typeface="Arial" panose="020B0604020202020204" pitchFamily="34" charset="0"/>
              </a:rPr>
              <a:t>Sirisanthana</a:t>
            </a:r>
            <a:r>
              <a:rPr lang="en-US" sz="1200" spc="-50" dirty="0">
                <a:solidFill>
                  <a:schemeClr val="tx1"/>
                </a:solidFill>
                <a:latin typeface="Arial" panose="020B0604020202020204" pitchFamily="34" charset="0"/>
                <a:cs typeface="Arial" panose="020B0604020202020204" pitchFamily="34" charset="0"/>
              </a:rPr>
              <a:t>, J </a:t>
            </a:r>
            <a:r>
              <a:rPr lang="en-US" sz="1200" spc="-50" dirty="0" err="1">
                <a:solidFill>
                  <a:schemeClr val="tx1"/>
                </a:solidFill>
                <a:latin typeface="Arial" panose="020B0604020202020204" pitchFamily="34" charset="0"/>
                <a:cs typeface="Arial" panose="020B0604020202020204" pitchFamily="34" charset="0"/>
              </a:rPr>
              <a:t>Praparattanapan</a:t>
            </a:r>
            <a:r>
              <a:rPr lang="en-US" sz="1200" spc="-50" dirty="0">
                <a:solidFill>
                  <a:schemeClr val="tx1"/>
                </a:solidFill>
                <a:latin typeface="Arial" panose="020B0604020202020204" pitchFamily="34" charset="0"/>
                <a:cs typeface="Arial" panose="020B0604020202020204" pitchFamily="34" charset="0"/>
              </a:rPr>
              <a:t>, K </a:t>
            </a:r>
            <a:r>
              <a:rPr lang="en-US" sz="1200" spc="-50" dirty="0" err="1">
                <a:solidFill>
                  <a:schemeClr val="tx1"/>
                </a:solidFill>
                <a:latin typeface="Arial" panose="020B0604020202020204" pitchFamily="34" charset="0"/>
                <a:cs typeface="Arial" panose="020B0604020202020204" pitchFamily="34" charset="0"/>
              </a:rPr>
              <a:t>Nuket</a:t>
            </a:r>
            <a:r>
              <a:rPr lang="en-US" sz="1200" spc="-50" dirty="0">
                <a:solidFill>
                  <a:schemeClr val="tx1"/>
                </a:solidFill>
                <a:latin typeface="Arial" panose="020B0604020202020204" pitchFamily="34" charset="0"/>
                <a:cs typeface="Arial" panose="020B0604020202020204" pitchFamily="34" charset="0"/>
              </a:rPr>
              <a:t>, Research Institute for Health Sciences, Chiang Mai, Thailand; S </a:t>
            </a:r>
            <a:r>
              <a:rPr lang="en-US" sz="1200" spc="-50" dirty="0" err="1">
                <a:solidFill>
                  <a:schemeClr val="tx1"/>
                </a:solidFill>
                <a:latin typeface="Arial" panose="020B0604020202020204" pitchFamily="34" charset="0"/>
                <a:cs typeface="Arial" panose="020B0604020202020204" pitchFamily="34" charset="0"/>
              </a:rPr>
              <a:t>Khusuwan</a:t>
            </a:r>
            <a:r>
              <a:rPr lang="en-US" sz="1200" spc="-50" dirty="0">
                <a:solidFill>
                  <a:schemeClr val="tx1"/>
                </a:solidFill>
                <a:latin typeface="Arial" panose="020B0604020202020204" pitchFamily="34" charset="0"/>
                <a:cs typeface="Arial" panose="020B0604020202020204" pitchFamily="34" charset="0"/>
              </a:rPr>
              <a:t>, P </a:t>
            </a:r>
            <a:r>
              <a:rPr lang="en-US" sz="1200" spc="-50" dirty="0" err="1">
                <a:solidFill>
                  <a:schemeClr val="tx1"/>
                </a:solidFill>
                <a:latin typeface="Arial" panose="020B0604020202020204" pitchFamily="34" charset="0"/>
                <a:cs typeface="Arial" panose="020B0604020202020204" pitchFamily="34" charset="0"/>
              </a:rPr>
              <a:t>Kantipong</a:t>
            </a:r>
            <a:r>
              <a:rPr lang="en-US" sz="1200" spc="-50" dirty="0">
                <a:solidFill>
                  <a:schemeClr val="tx1"/>
                </a:solidFill>
                <a:latin typeface="Arial" panose="020B0604020202020204" pitchFamily="34" charset="0"/>
                <a:cs typeface="Arial" panose="020B0604020202020204" pitchFamily="34" charset="0"/>
              </a:rPr>
              <a:t>, P </a:t>
            </a:r>
            <a:r>
              <a:rPr lang="en-US" sz="1200" spc="-50" dirty="0" err="1">
                <a:solidFill>
                  <a:schemeClr val="tx1"/>
                </a:solidFill>
                <a:latin typeface="Arial" panose="020B0604020202020204" pitchFamily="34" charset="0"/>
                <a:cs typeface="Arial" panose="020B0604020202020204" pitchFamily="34" charset="0"/>
              </a:rPr>
              <a:t>Kambua</a:t>
            </a:r>
            <a:r>
              <a:rPr lang="en-US" sz="1200" spc="-50" dirty="0">
                <a:solidFill>
                  <a:schemeClr val="tx1"/>
                </a:solidFill>
                <a:latin typeface="Arial" panose="020B0604020202020204" pitchFamily="34" charset="0"/>
                <a:cs typeface="Arial" panose="020B0604020202020204" pitchFamily="34" charset="0"/>
              </a:rPr>
              <a:t>, </a:t>
            </a:r>
            <a:r>
              <a:rPr lang="en-US" sz="1200" spc="-50" dirty="0" err="1">
                <a:solidFill>
                  <a:schemeClr val="tx1"/>
                </a:solidFill>
                <a:latin typeface="Arial" panose="020B0604020202020204" pitchFamily="34" charset="0"/>
                <a:cs typeface="Arial" panose="020B0604020202020204" pitchFamily="34" charset="0"/>
              </a:rPr>
              <a:t>Chiangrai</a:t>
            </a:r>
            <a:r>
              <a:rPr lang="en-US" sz="1200" spc="-50" dirty="0">
                <a:solidFill>
                  <a:schemeClr val="tx1"/>
                </a:solidFill>
                <a:latin typeface="Arial" panose="020B0604020202020204" pitchFamily="34" charset="0"/>
                <a:cs typeface="Arial" panose="020B0604020202020204" pitchFamily="34" charset="0"/>
              </a:rPr>
              <a:t> </a:t>
            </a:r>
            <a:r>
              <a:rPr lang="en-US" sz="1200" spc="-50" dirty="0" err="1">
                <a:solidFill>
                  <a:schemeClr val="tx1"/>
                </a:solidFill>
                <a:latin typeface="Arial" panose="020B0604020202020204" pitchFamily="34" charset="0"/>
                <a:cs typeface="Arial" panose="020B0604020202020204" pitchFamily="34" charset="0"/>
              </a:rPr>
              <a:t>Prachanukroh</a:t>
            </a:r>
            <a:r>
              <a:rPr lang="en-US" sz="1200" spc="-50" dirty="0">
                <a:solidFill>
                  <a:schemeClr val="tx1"/>
                </a:solidFill>
                <a:latin typeface="Arial" panose="020B0604020202020204" pitchFamily="34" charset="0"/>
                <a:cs typeface="Arial" panose="020B0604020202020204" pitchFamily="34" charset="0"/>
              </a:rPr>
              <a:t> Hospital, Chiang Rai, Thailand; KV Nguyen, HV Bui, DTH Nguyen, DT Nguyen, National Hospital for Tropical Diseases, Hanoi, Vietnam; CD Do, AV Ngo, LT Nguyen, Bach Mai Hospital, Hanoi, Vietnam; AH </a:t>
            </a:r>
            <a:r>
              <a:rPr lang="en-US" sz="1200" spc="-50" dirty="0" err="1">
                <a:solidFill>
                  <a:schemeClr val="tx1"/>
                </a:solidFill>
                <a:latin typeface="Arial" panose="020B0604020202020204" pitchFamily="34" charset="0"/>
                <a:cs typeface="Arial" panose="020B0604020202020204" pitchFamily="34" charset="0"/>
              </a:rPr>
              <a:t>Sohn</a:t>
            </a:r>
            <a:r>
              <a:rPr lang="en-US" sz="1200" spc="-50" dirty="0">
                <a:solidFill>
                  <a:schemeClr val="tx1"/>
                </a:solidFill>
                <a:latin typeface="Arial" panose="020B0604020202020204" pitchFamily="34" charset="0"/>
                <a:cs typeface="Arial" panose="020B0604020202020204" pitchFamily="34" charset="0"/>
              </a:rPr>
              <a:t>, JL Ross, B Petersen, TREAT Asia, amfAR - The Foundation for AIDS Research, Bangkok, Thailand; MG Law, A </a:t>
            </a:r>
            <a:r>
              <a:rPr lang="en-US" sz="1200" spc="-50" dirty="0" err="1">
                <a:solidFill>
                  <a:schemeClr val="tx1"/>
                </a:solidFill>
                <a:latin typeface="Arial" panose="020B0604020202020204" pitchFamily="34" charset="0"/>
                <a:cs typeface="Arial" panose="020B0604020202020204" pitchFamily="34" charset="0"/>
              </a:rPr>
              <a:t>Jiamsakul</a:t>
            </a:r>
            <a:r>
              <a:rPr lang="en-US" sz="1200" spc="-50" dirty="0">
                <a:solidFill>
                  <a:schemeClr val="tx1"/>
                </a:solidFill>
                <a:latin typeface="Arial" panose="020B0604020202020204" pitchFamily="34" charset="0"/>
                <a:cs typeface="Arial" panose="020B0604020202020204" pitchFamily="34" charset="0"/>
              </a:rPr>
              <a:t>, R </a:t>
            </a:r>
            <a:r>
              <a:rPr lang="en-US" sz="1200" spc="-50" dirty="0" err="1">
                <a:solidFill>
                  <a:schemeClr val="tx1"/>
                </a:solidFill>
                <a:latin typeface="Arial" panose="020B0604020202020204" pitchFamily="34" charset="0"/>
                <a:cs typeface="Arial" panose="020B0604020202020204" pitchFamily="34" charset="0"/>
              </a:rPr>
              <a:t>Bijker</a:t>
            </a:r>
            <a:r>
              <a:rPr lang="en-US" sz="1200" spc="-50" dirty="0">
                <a:solidFill>
                  <a:schemeClr val="tx1"/>
                </a:solidFill>
                <a:latin typeface="Arial" panose="020B0604020202020204" pitchFamily="34" charset="0"/>
                <a:cs typeface="Arial" panose="020B0604020202020204" pitchFamily="34" charset="0"/>
              </a:rPr>
              <a:t>, D </a:t>
            </a:r>
            <a:r>
              <a:rPr lang="en-US" sz="1200" spc="-50" dirty="0" err="1">
                <a:solidFill>
                  <a:schemeClr val="tx1"/>
                </a:solidFill>
                <a:latin typeface="Arial" panose="020B0604020202020204" pitchFamily="34" charset="0"/>
                <a:cs typeface="Arial" panose="020B0604020202020204" pitchFamily="34" charset="0"/>
              </a:rPr>
              <a:t>Rupasinghe</a:t>
            </a:r>
            <a:r>
              <a:rPr lang="en-US" sz="1200" spc="-50" dirty="0">
                <a:solidFill>
                  <a:schemeClr val="tx1"/>
                </a:solidFill>
                <a:latin typeface="Arial" panose="020B0604020202020204" pitchFamily="34" charset="0"/>
                <a:cs typeface="Arial" panose="020B0604020202020204" pitchFamily="34" charset="0"/>
              </a:rPr>
              <a:t>, The Kirby Institute, UNSW Sydney, NSW, Australia.   </a:t>
            </a:r>
          </a:p>
          <a:p>
            <a:pPr algn="just"/>
            <a:endParaRPr lang="en-US" altLang="th-TH" sz="1600" b="1" spc="-50" dirty="0">
              <a:solidFill>
                <a:srgbClr val="FF0000"/>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A8F7129-E21E-B84E-AD2D-08829A821933}"/>
              </a:ext>
            </a:extLst>
          </p:cNvPr>
          <p:cNvSpPr txBox="1"/>
          <p:nvPr/>
        </p:nvSpPr>
        <p:spPr>
          <a:xfrm>
            <a:off x="15072103" y="11432048"/>
            <a:ext cx="8750446" cy="523220"/>
          </a:xfrm>
          <a:prstGeom prst="rect">
            <a:avLst/>
          </a:prstGeom>
          <a:noFill/>
        </p:spPr>
        <p:txBody>
          <a:bodyPr wrap="square" rtlCol="0">
            <a:spAutoFit/>
          </a:bodyPr>
          <a:lstStyle/>
          <a:p>
            <a:r>
              <a:rPr lang="x-none" sz="2800" b="1" dirty="0">
                <a:solidFill>
                  <a:srgbClr val="FF0000"/>
                </a:solidFill>
                <a:latin typeface="Arial" panose="020B0604020202020204" pitchFamily="34" charset="0"/>
                <a:cs typeface="Arial" panose="020B0604020202020204" pitchFamily="34" charset="0"/>
              </a:rPr>
              <a:t>Table 1</a:t>
            </a:r>
            <a:r>
              <a:rPr lang="en-AU" sz="2800" b="1" dirty="0">
                <a:solidFill>
                  <a:srgbClr val="FF0000"/>
                </a:solidFill>
                <a:latin typeface="Arial" panose="020B0604020202020204" pitchFamily="34" charset="0"/>
                <a:cs typeface="Arial" panose="020B0604020202020204" pitchFamily="34" charset="0"/>
              </a:rPr>
              <a:t>.</a:t>
            </a:r>
            <a:r>
              <a:rPr lang="x-none"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Risk score model </a:t>
            </a:r>
            <a:r>
              <a:rPr lang="en-US" sz="2800" dirty="0">
                <a:cs typeface="Arial" panose="020B0604020202020204" pitchFamily="34" charset="0"/>
              </a:rPr>
              <a:t>validated</a:t>
            </a:r>
            <a:r>
              <a:rPr lang="en-US" sz="2800" dirty="0">
                <a:latin typeface="Arial" panose="020B0604020202020204" pitchFamily="34" charset="0"/>
                <a:cs typeface="Arial" panose="020B0604020202020204" pitchFamily="34" charset="0"/>
              </a:rPr>
              <a:t> in TAHOD cohort</a:t>
            </a:r>
            <a:endParaRPr lang="x-none" sz="2800" dirty="0">
              <a:latin typeface="Arial" panose="020B0604020202020204" pitchFamily="34" charset="0"/>
              <a:cs typeface="Arial" panose="020B0604020202020204" pitchFamily="34" charset="0"/>
            </a:endParaRPr>
          </a:p>
        </p:txBody>
      </p:sp>
      <p:pic>
        <p:nvPicPr>
          <p:cNvPr id="28" name="Picture 21" descr="Treat Asia amfAR Logo 4C hi-res.jpeg">
            <a:extLst>
              <a:ext uri="{FF2B5EF4-FFF2-40B4-BE49-F238E27FC236}">
                <a16:creationId xmlns:a16="http://schemas.microsoft.com/office/drawing/2014/main" id="{AAB024C1-D156-4A47-BF07-431F488EF9D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055" y="27475688"/>
            <a:ext cx="3094213" cy="1172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
            <a:extLst>
              <a:ext uri="{FF2B5EF4-FFF2-40B4-BE49-F238E27FC236}">
                <a16:creationId xmlns:a16="http://schemas.microsoft.com/office/drawing/2014/main" id="{A015F107-6AE3-A94F-9EC2-A379011CE2A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0451" y="27436963"/>
            <a:ext cx="2494451" cy="1368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Group 31">
            <a:extLst>
              <a:ext uri="{FF2B5EF4-FFF2-40B4-BE49-F238E27FC236}">
                <a16:creationId xmlns:a16="http://schemas.microsoft.com/office/drawing/2014/main" id="{7415E582-8A5C-554F-BC16-4E1CD6BC5DBA}"/>
              </a:ext>
            </a:extLst>
          </p:cNvPr>
          <p:cNvGrpSpPr>
            <a:grpSpLocks noChangeAspect="1"/>
          </p:cNvGrpSpPr>
          <p:nvPr/>
        </p:nvGrpSpPr>
        <p:grpSpPr bwMode="auto">
          <a:xfrm>
            <a:off x="7830442" y="27213596"/>
            <a:ext cx="5910503" cy="1565250"/>
            <a:chOff x="8531093" y="24662582"/>
            <a:chExt cx="11772398" cy="3116866"/>
          </a:xfrm>
        </p:grpSpPr>
        <p:pic>
          <p:nvPicPr>
            <p:cNvPr id="31" name="Picture 32">
              <a:extLst>
                <a:ext uri="{FF2B5EF4-FFF2-40B4-BE49-F238E27FC236}">
                  <a16:creationId xmlns:a16="http://schemas.microsoft.com/office/drawing/2014/main" id="{7E801A61-F60F-104D-B681-A57E80856FB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33210" y="25065699"/>
              <a:ext cx="5370281" cy="231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3">
              <a:extLst>
                <a:ext uri="{FF2B5EF4-FFF2-40B4-BE49-F238E27FC236}">
                  <a16:creationId xmlns:a16="http://schemas.microsoft.com/office/drawing/2014/main" id="{9A434757-1FA4-8A45-9C6F-13AD5D1D6E5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31093" y="24662582"/>
              <a:ext cx="5983891" cy="3116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Straight Connector 32">
              <a:extLst>
                <a:ext uri="{FF2B5EF4-FFF2-40B4-BE49-F238E27FC236}">
                  <a16:creationId xmlns:a16="http://schemas.microsoft.com/office/drawing/2014/main" id="{599DE69A-2B0E-CB4A-B8CF-41EC74F0B891}"/>
                </a:ext>
              </a:extLst>
            </p:cNvPr>
            <p:cNvCxnSpPr>
              <a:cxnSpLocks noChangeShapeType="1"/>
            </p:cNvCxnSpPr>
            <p:nvPr/>
          </p:nvCxnSpPr>
          <p:spPr bwMode="auto">
            <a:xfrm>
              <a:off x="14656995" y="25032352"/>
              <a:ext cx="0" cy="2377324"/>
            </a:xfrm>
            <a:prstGeom prst="line">
              <a:avLst/>
            </a:prstGeom>
            <a:noFill/>
            <a:ln w="25400">
              <a:solidFill>
                <a:srgbClr val="7F7F7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26" name="TextBox 25">
            <a:extLst>
              <a:ext uri="{FF2B5EF4-FFF2-40B4-BE49-F238E27FC236}">
                <a16:creationId xmlns:a16="http://schemas.microsoft.com/office/drawing/2014/main" id="{B565F501-68BC-4448-9288-34BE9AC2BBFA}"/>
              </a:ext>
            </a:extLst>
          </p:cNvPr>
          <p:cNvSpPr txBox="1"/>
          <p:nvPr/>
        </p:nvSpPr>
        <p:spPr>
          <a:xfrm>
            <a:off x="380857" y="29436564"/>
            <a:ext cx="20058671" cy="635807"/>
          </a:xfrm>
          <a:prstGeom prst="rect">
            <a:avLst/>
          </a:prstGeom>
          <a:noFill/>
        </p:spPr>
        <p:txBody>
          <a:bodyPr wrap="square" rtlCol="0">
            <a:spAutoFit/>
          </a:bodyPr>
          <a:lstStyle/>
          <a:p>
            <a:r>
              <a:rPr lang="en-GB" sz="3500" b="1" dirty="0">
                <a:solidFill>
                  <a:schemeClr val="bg1"/>
                </a:solidFill>
                <a:latin typeface="Century Gothic" panose="020B0502020202020204" pitchFamily="34" charset="0"/>
              </a:rPr>
              <a:t>PRESENTED AT THE 23</a:t>
            </a:r>
            <a:r>
              <a:rPr lang="en-GB" sz="3500" b="1" baseline="30000" dirty="0">
                <a:solidFill>
                  <a:schemeClr val="bg1"/>
                </a:solidFill>
                <a:latin typeface="Century Gothic" panose="020B0502020202020204" pitchFamily="34" charset="0"/>
              </a:rPr>
              <a:t>RD</a:t>
            </a:r>
            <a:r>
              <a:rPr lang="en-GB" sz="3500" b="1" dirty="0">
                <a:solidFill>
                  <a:schemeClr val="bg1"/>
                </a:solidFill>
                <a:latin typeface="Century Gothic" panose="020B0502020202020204" pitchFamily="34" charset="0"/>
              </a:rPr>
              <a:t> INTERNATIONAL AIDS CONFERENCE (AIDS 2020) </a:t>
            </a:r>
            <a:r>
              <a:rPr lang="es-ES" sz="3500" b="1" dirty="0">
                <a:solidFill>
                  <a:schemeClr val="bg1"/>
                </a:solidFill>
                <a:latin typeface="Century Gothic" panose="020B0502020202020204" pitchFamily="34" charset="0"/>
              </a:rPr>
              <a:t>| 6-10 JULY 2020</a:t>
            </a:r>
            <a:endParaRPr lang="en-GB" sz="3500" b="1" dirty="0">
              <a:solidFill>
                <a:schemeClr val="bg1"/>
              </a:solidFill>
              <a:latin typeface="Century Gothic" panose="020B0502020202020204" pitchFamily="34" charset="0"/>
            </a:endParaRPr>
          </a:p>
        </p:txBody>
      </p:sp>
      <p:pic>
        <p:nvPicPr>
          <p:cNvPr id="34" name="Picture 33">
            <a:extLst>
              <a:ext uri="{FF2B5EF4-FFF2-40B4-BE49-F238E27FC236}">
                <a16:creationId xmlns:a16="http://schemas.microsoft.com/office/drawing/2014/main" id="{F8AA61AF-2EC7-C145-A8B7-08007E4AD7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5254" y="29263673"/>
            <a:ext cx="5430051" cy="916274"/>
          </a:xfrm>
          <a:prstGeom prst="rect">
            <a:avLst/>
          </a:prstGeom>
        </p:spPr>
      </p:pic>
      <p:sp>
        <p:nvSpPr>
          <p:cNvPr id="2" name="TextBox 1">
            <a:extLst>
              <a:ext uri="{FF2B5EF4-FFF2-40B4-BE49-F238E27FC236}">
                <a16:creationId xmlns:a16="http://schemas.microsoft.com/office/drawing/2014/main" id="{A6E2575A-37A8-2C4D-96A5-94DC4EA9974A}"/>
              </a:ext>
            </a:extLst>
          </p:cNvPr>
          <p:cNvSpPr txBox="1"/>
          <p:nvPr/>
        </p:nvSpPr>
        <p:spPr>
          <a:xfrm>
            <a:off x="39070369" y="655279"/>
            <a:ext cx="3352536"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b="1" dirty="0">
                <a:solidFill>
                  <a:schemeClr val="tx1"/>
                </a:solidFill>
              </a:rPr>
              <a:t>PEB0191</a:t>
            </a:r>
            <a:endParaRPr lang="x-none" sz="4800" b="1" dirty="0">
              <a:solidFill>
                <a:schemeClr val="tx1"/>
              </a:solidFill>
            </a:endParaRPr>
          </a:p>
        </p:txBody>
      </p:sp>
      <p:graphicFrame>
        <p:nvGraphicFramePr>
          <p:cNvPr id="4" name="Table 3">
            <a:extLst>
              <a:ext uri="{FF2B5EF4-FFF2-40B4-BE49-F238E27FC236}">
                <a16:creationId xmlns:a16="http://schemas.microsoft.com/office/drawing/2014/main" id="{0DB511EE-911A-A048-AF96-9D51326C5984}"/>
              </a:ext>
            </a:extLst>
          </p:cNvPr>
          <p:cNvGraphicFramePr>
            <a:graphicFrameLocks noGrp="1"/>
          </p:cNvGraphicFramePr>
          <p:nvPr>
            <p:extLst>
              <p:ext uri="{D42A27DB-BD31-4B8C-83A1-F6EECF244321}">
                <p14:modId xmlns:p14="http://schemas.microsoft.com/office/powerpoint/2010/main" val="1723204727"/>
              </p:ext>
            </p:extLst>
          </p:nvPr>
        </p:nvGraphicFramePr>
        <p:xfrm>
          <a:off x="15124234" y="12054255"/>
          <a:ext cx="14820899" cy="11373554"/>
        </p:xfrm>
        <a:graphic>
          <a:graphicData uri="http://schemas.openxmlformats.org/drawingml/2006/table">
            <a:tbl>
              <a:tblPr firstRow="1" firstCol="1" bandRow="1">
                <a:tableStyleId>{2D5ABB26-0587-4C30-8999-92F81FD0307C}</a:tableStyleId>
              </a:tblPr>
              <a:tblGrid>
                <a:gridCol w="6884823">
                  <a:extLst>
                    <a:ext uri="{9D8B030D-6E8A-4147-A177-3AD203B41FA5}">
                      <a16:colId xmlns:a16="http://schemas.microsoft.com/office/drawing/2014/main" val="698843166"/>
                    </a:ext>
                  </a:extLst>
                </a:gridCol>
                <a:gridCol w="2002959">
                  <a:extLst>
                    <a:ext uri="{9D8B030D-6E8A-4147-A177-3AD203B41FA5}">
                      <a16:colId xmlns:a16="http://schemas.microsoft.com/office/drawing/2014/main" val="3740266163"/>
                    </a:ext>
                  </a:extLst>
                </a:gridCol>
                <a:gridCol w="1919608">
                  <a:extLst>
                    <a:ext uri="{9D8B030D-6E8A-4147-A177-3AD203B41FA5}">
                      <a16:colId xmlns:a16="http://schemas.microsoft.com/office/drawing/2014/main" val="2186090851"/>
                    </a:ext>
                  </a:extLst>
                </a:gridCol>
                <a:gridCol w="1996392">
                  <a:extLst>
                    <a:ext uri="{9D8B030D-6E8A-4147-A177-3AD203B41FA5}">
                      <a16:colId xmlns:a16="http://schemas.microsoft.com/office/drawing/2014/main" val="243658118"/>
                    </a:ext>
                  </a:extLst>
                </a:gridCol>
                <a:gridCol w="2017117">
                  <a:extLst>
                    <a:ext uri="{9D8B030D-6E8A-4147-A177-3AD203B41FA5}">
                      <a16:colId xmlns:a16="http://schemas.microsoft.com/office/drawing/2014/main" val="3427132710"/>
                    </a:ext>
                  </a:extLst>
                </a:gridCol>
              </a:tblGrid>
              <a:tr h="646917">
                <a:tc>
                  <a:txBody>
                    <a:bodyPr/>
                    <a:lstStyle/>
                    <a:p>
                      <a:pPr algn="l">
                        <a:lnSpc>
                          <a:spcPct val="100000"/>
                        </a:lnSpc>
                        <a:spcAft>
                          <a:spcPts val="0"/>
                        </a:spcAft>
                      </a:pPr>
                      <a:endParaRPr lang="x-none" sz="240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DDE1"/>
                    </a:solidFill>
                  </a:tcPr>
                </a:tc>
                <a:tc gridSpan="2">
                  <a:txBody>
                    <a:bodyPr/>
                    <a:lstStyle/>
                    <a:p>
                      <a:pPr algn="ctr">
                        <a:lnSpc>
                          <a:spcPct val="100000"/>
                        </a:lnSpc>
                        <a:spcAft>
                          <a:spcPts val="0"/>
                        </a:spcAft>
                      </a:pPr>
                      <a:r>
                        <a:rPr lang="en-AU" sz="2400" b="1" dirty="0">
                          <a:solidFill>
                            <a:schemeClr val="tx1"/>
                          </a:solidFill>
                          <a:effectLst/>
                          <a:latin typeface="+mn-lt"/>
                        </a:rPr>
                        <a:t>TAHOD - Full risk score</a:t>
                      </a:r>
                      <a:endParaRPr lang="x-none" sz="2400" b="1"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DDE1"/>
                    </a:solidFill>
                  </a:tcPr>
                </a:tc>
                <a:tc hMerge="1">
                  <a:txBody>
                    <a:bodyPr/>
                    <a:lstStyle/>
                    <a:p>
                      <a:endParaRPr lang="x-none"/>
                    </a:p>
                  </a:txBody>
                  <a:tcPr/>
                </a:tc>
                <a:tc gridSpan="2">
                  <a:txBody>
                    <a:bodyPr/>
                    <a:lstStyle/>
                    <a:p>
                      <a:pPr algn="ctr">
                        <a:lnSpc>
                          <a:spcPct val="100000"/>
                        </a:lnSpc>
                        <a:spcAft>
                          <a:spcPts val="0"/>
                        </a:spcAft>
                      </a:pPr>
                      <a:r>
                        <a:rPr lang="en-AU" sz="2400" b="1" dirty="0">
                          <a:solidFill>
                            <a:schemeClr val="tx1"/>
                          </a:solidFill>
                          <a:effectLst/>
                          <a:latin typeface="+mn-lt"/>
                        </a:rPr>
                        <a:t>TAHOD-LITE - Short risk score</a:t>
                      </a:r>
                      <a:endParaRPr lang="x-none" sz="2400" b="1"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DDE1"/>
                    </a:solidFill>
                  </a:tcPr>
                </a:tc>
                <a:tc hMerge="1">
                  <a:txBody>
                    <a:bodyPr/>
                    <a:lstStyle/>
                    <a:p>
                      <a:endParaRPr lang="x-none"/>
                    </a:p>
                  </a:txBody>
                  <a:tcPr/>
                </a:tc>
                <a:extLst>
                  <a:ext uri="{0D108BD9-81ED-4DB2-BD59-A6C34878D82A}">
                    <a16:rowId xmlns:a16="http://schemas.microsoft.com/office/drawing/2014/main" val="1027643094"/>
                  </a:ext>
                </a:extLst>
              </a:tr>
              <a:tr h="407608">
                <a:tc>
                  <a:txBody>
                    <a:bodyPr/>
                    <a:lstStyle/>
                    <a:p>
                      <a:pPr algn="l">
                        <a:lnSpc>
                          <a:spcPct val="100000"/>
                        </a:lnSpc>
                        <a:spcAft>
                          <a:spcPts val="0"/>
                        </a:spcAft>
                      </a:pPr>
                      <a:r>
                        <a:rPr lang="en-AU" sz="2400" b="1" dirty="0">
                          <a:solidFill>
                            <a:schemeClr val="tx1"/>
                          </a:solidFill>
                          <a:effectLst/>
                          <a:latin typeface="+mn-lt"/>
                        </a:rPr>
                        <a:t>Number included in the validation analysis</a:t>
                      </a:r>
                      <a:endParaRPr lang="x-none" sz="2400" b="1"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DDE1"/>
                    </a:solidFill>
                  </a:tcPr>
                </a:tc>
                <a:tc>
                  <a:txBody>
                    <a:bodyPr/>
                    <a:lstStyle/>
                    <a:p>
                      <a:pPr algn="ctr">
                        <a:lnSpc>
                          <a:spcPct val="100000"/>
                        </a:lnSpc>
                        <a:spcAft>
                          <a:spcPts val="0"/>
                        </a:spcAft>
                      </a:pPr>
                      <a:r>
                        <a:rPr lang="en-AU" sz="2400" dirty="0">
                          <a:solidFill>
                            <a:schemeClr val="tx1"/>
                          </a:solidFill>
                          <a:effectLst/>
                          <a:latin typeface="+mn-lt"/>
                        </a:rPr>
                        <a:t>6,092</a:t>
                      </a:r>
                      <a:endParaRPr lang="x-none" sz="240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DDE1"/>
                    </a:solidFill>
                  </a:tcPr>
                </a:tc>
                <a:tc>
                  <a:txBody>
                    <a:bodyPr/>
                    <a:lstStyle/>
                    <a:p>
                      <a:pPr algn="ctr">
                        <a:lnSpc>
                          <a:spcPct val="100000"/>
                        </a:lnSpc>
                      </a:pPr>
                      <a:endParaRPr lang="x-none" sz="2400" dirty="0">
                        <a:solidFill>
                          <a:schemeClr val="tx1"/>
                        </a:solidFill>
                        <a:effectLst/>
                        <a:latin typeface="+mn-lt"/>
                        <a:cs typeface="Myanmar Text" panose="020B0502040204020203"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DDE1"/>
                    </a:solidFill>
                  </a:tcPr>
                </a:tc>
                <a:tc>
                  <a:txBody>
                    <a:bodyPr/>
                    <a:lstStyle/>
                    <a:p>
                      <a:pPr algn="ctr">
                        <a:lnSpc>
                          <a:spcPct val="100000"/>
                        </a:lnSpc>
                        <a:spcAft>
                          <a:spcPts val="0"/>
                        </a:spcAft>
                      </a:pPr>
                      <a:r>
                        <a:rPr lang="en-AU" sz="2400" dirty="0">
                          <a:solidFill>
                            <a:schemeClr val="tx1"/>
                          </a:solidFill>
                          <a:effectLst/>
                          <a:latin typeface="+mn-lt"/>
                        </a:rPr>
                        <a:t>9,717</a:t>
                      </a:r>
                      <a:endParaRPr lang="x-none" sz="240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DDE1"/>
                    </a:solidFill>
                  </a:tcPr>
                </a:tc>
                <a:tc>
                  <a:txBody>
                    <a:bodyPr/>
                    <a:lstStyle/>
                    <a:p>
                      <a:pPr algn="ctr">
                        <a:lnSpc>
                          <a:spcPct val="100000"/>
                        </a:lnSpc>
                      </a:pPr>
                      <a:endParaRPr lang="x-none" sz="2400" dirty="0">
                        <a:solidFill>
                          <a:schemeClr val="tx1"/>
                        </a:solidFill>
                        <a:effectLst/>
                        <a:latin typeface="+mn-lt"/>
                        <a:cs typeface="Myanmar Text" panose="020B0502040204020203"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DDE1"/>
                    </a:solidFill>
                  </a:tcPr>
                </a:tc>
                <a:extLst>
                  <a:ext uri="{0D108BD9-81ED-4DB2-BD59-A6C34878D82A}">
                    <a16:rowId xmlns:a16="http://schemas.microsoft.com/office/drawing/2014/main" val="1072107831"/>
                  </a:ext>
                </a:extLst>
              </a:tr>
              <a:tr h="407608">
                <a:tc>
                  <a:txBody>
                    <a:bodyPr/>
                    <a:lstStyle/>
                    <a:p>
                      <a:pPr algn="l">
                        <a:lnSpc>
                          <a:spcPct val="100000"/>
                        </a:lnSpc>
                        <a:spcAft>
                          <a:spcPts val="0"/>
                        </a:spcAft>
                      </a:pPr>
                      <a:r>
                        <a:rPr lang="en-AU" sz="2400" b="1" dirty="0">
                          <a:solidFill>
                            <a:schemeClr val="tx1"/>
                          </a:solidFill>
                          <a:effectLst/>
                          <a:latin typeface="+mn-lt"/>
                        </a:rPr>
                        <a:t>Developed CKD, N (%)</a:t>
                      </a:r>
                      <a:endParaRPr lang="x-none" sz="2400" b="1"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DDE1"/>
                    </a:solidFill>
                  </a:tcPr>
                </a:tc>
                <a:tc>
                  <a:txBody>
                    <a:bodyPr/>
                    <a:lstStyle/>
                    <a:p>
                      <a:pPr algn="ctr">
                        <a:lnSpc>
                          <a:spcPct val="100000"/>
                        </a:lnSpc>
                        <a:spcAft>
                          <a:spcPts val="0"/>
                        </a:spcAft>
                      </a:pPr>
                      <a:r>
                        <a:rPr lang="en-AU" sz="2400" dirty="0">
                          <a:solidFill>
                            <a:schemeClr val="tx1"/>
                          </a:solidFill>
                          <a:effectLst/>
                          <a:latin typeface="+mn-lt"/>
                        </a:rPr>
                        <a:t>391</a:t>
                      </a:r>
                      <a:endParaRPr lang="x-none" sz="240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DDE1"/>
                    </a:solidFill>
                  </a:tcPr>
                </a:tc>
                <a:tc>
                  <a:txBody>
                    <a:bodyPr/>
                    <a:lstStyle/>
                    <a:p>
                      <a:pPr algn="ctr">
                        <a:lnSpc>
                          <a:spcPct val="100000"/>
                        </a:lnSpc>
                        <a:spcAft>
                          <a:spcPts val="0"/>
                        </a:spcAft>
                      </a:pPr>
                      <a:r>
                        <a:rPr lang="en-AU" sz="2400" dirty="0">
                          <a:solidFill>
                            <a:schemeClr val="tx1"/>
                          </a:solidFill>
                          <a:effectLst/>
                          <a:latin typeface="+mn-lt"/>
                        </a:rPr>
                        <a:t>6.4%</a:t>
                      </a:r>
                      <a:endParaRPr lang="x-none" sz="240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DDE1"/>
                    </a:solidFill>
                  </a:tcPr>
                </a:tc>
                <a:tc>
                  <a:txBody>
                    <a:bodyPr/>
                    <a:lstStyle/>
                    <a:p>
                      <a:pPr algn="ctr">
                        <a:lnSpc>
                          <a:spcPct val="100000"/>
                        </a:lnSpc>
                        <a:spcAft>
                          <a:spcPts val="0"/>
                        </a:spcAft>
                      </a:pPr>
                      <a:r>
                        <a:rPr lang="en-AU" sz="2400" dirty="0">
                          <a:solidFill>
                            <a:schemeClr val="tx1"/>
                          </a:solidFill>
                          <a:effectLst/>
                          <a:latin typeface="+mn-lt"/>
                        </a:rPr>
                        <a:t>520</a:t>
                      </a:r>
                      <a:endParaRPr lang="x-none" sz="240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DDE1"/>
                    </a:solidFill>
                  </a:tcPr>
                </a:tc>
                <a:tc>
                  <a:txBody>
                    <a:bodyPr/>
                    <a:lstStyle/>
                    <a:p>
                      <a:pPr algn="ctr">
                        <a:lnSpc>
                          <a:spcPct val="100000"/>
                        </a:lnSpc>
                        <a:spcAft>
                          <a:spcPts val="0"/>
                        </a:spcAft>
                      </a:pPr>
                      <a:r>
                        <a:rPr lang="en-AU" sz="2400" dirty="0">
                          <a:solidFill>
                            <a:schemeClr val="tx1"/>
                          </a:solidFill>
                          <a:effectLst/>
                          <a:latin typeface="+mn-lt"/>
                        </a:rPr>
                        <a:t>5.4%</a:t>
                      </a:r>
                      <a:endParaRPr lang="x-none" sz="240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DDE1"/>
                    </a:solidFill>
                  </a:tcPr>
                </a:tc>
                <a:extLst>
                  <a:ext uri="{0D108BD9-81ED-4DB2-BD59-A6C34878D82A}">
                    <a16:rowId xmlns:a16="http://schemas.microsoft.com/office/drawing/2014/main" val="4028700192"/>
                  </a:ext>
                </a:extLst>
              </a:tr>
              <a:tr h="407608">
                <a:tc>
                  <a:txBody>
                    <a:bodyPr/>
                    <a:lstStyle/>
                    <a:p>
                      <a:pPr algn="l">
                        <a:lnSpc>
                          <a:spcPct val="100000"/>
                        </a:lnSpc>
                        <a:spcAft>
                          <a:spcPts val="0"/>
                        </a:spcAft>
                      </a:pPr>
                      <a:r>
                        <a:rPr lang="en-AU" sz="2400" b="1" dirty="0">
                          <a:solidFill>
                            <a:schemeClr val="tx1"/>
                          </a:solidFill>
                          <a:effectLst/>
                          <a:latin typeface="+mn-lt"/>
                        </a:rPr>
                        <a:t>Incidence of CKD/1,000 PYFU (95%CI)</a:t>
                      </a:r>
                      <a:endParaRPr lang="x-none" sz="2400" b="1"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DDE1"/>
                    </a:solidFill>
                  </a:tcPr>
                </a:tc>
                <a:tc>
                  <a:txBody>
                    <a:bodyPr/>
                    <a:lstStyle/>
                    <a:p>
                      <a:pPr algn="ctr">
                        <a:lnSpc>
                          <a:spcPct val="100000"/>
                        </a:lnSpc>
                        <a:spcAft>
                          <a:spcPts val="0"/>
                        </a:spcAft>
                      </a:pPr>
                      <a:r>
                        <a:rPr lang="en-AU" sz="2400">
                          <a:solidFill>
                            <a:schemeClr val="tx1"/>
                          </a:solidFill>
                          <a:effectLst/>
                          <a:latin typeface="+mn-lt"/>
                        </a:rPr>
                        <a:t>8.1</a:t>
                      </a:r>
                      <a:endParaRPr lang="x-none" sz="240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DDE1"/>
                    </a:solidFill>
                  </a:tcPr>
                </a:tc>
                <a:tc>
                  <a:txBody>
                    <a:bodyPr/>
                    <a:lstStyle/>
                    <a:p>
                      <a:pPr algn="ctr">
                        <a:lnSpc>
                          <a:spcPct val="100000"/>
                        </a:lnSpc>
                        <a:spcAft>
                          <a:spcPts val="0"/>
                        </a:spcAft>
                      </a:pPr>
                      <a:r>
                        <a:rPr lang="en-AU" sz="2400" dirty="0">
                          <a:solidFill>
                            <a:schemeClr val="tx1"/>
                          </a:solidFill>
                          <a:effectLst/>
                          <a:latin typeface="+mn-lt"/>
                        </a:rPr>
                        <a:t>(7.3, 8.9)</a:t>
                      </a:r>
                      <a:endParaRPr lang="x-none" sz="240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DDE1"/>
                    </a:solidFill>
                  </a:tcPr>
                </a:tc>
                <a:tc>
                  <a:txBody>
                    <a:bodyPr/>
                    <a:lstStyle/>
                    <a:p>
                      <a:pPr algn="ctr">
                        <a:lnSpc>
                          <a:spcPct val="100000"/>
                        </a:lnSpc>
                        <a:spcAft>
                          <a:spcPts val="0"/>
                        </a:spcAft>
                      </a:pPr>
                      <a:r>
                        <a:rPr lang="en-AU" sz="2400" dirty="0">
                          <a:solidFill>
                            <a:schemeClr val="tx1"/>
                          </a:solidFill>
                          <a:effectLst/>
                          <a:latin typeface="+mn-lt"/>
                        </a:rPr>
                        <a:t>10.5</a:t>
                      </a:r>
                      <a:endParaRPr lang="x-none" sz="240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DDE1"/>
                    </a:solidFill>
                  </a:tcPr>
                </a:tc>
                <a:tc>
                  <a:txBody>
                    <a:bodyPr/>
                    <a:lstStyle/>
                    <a:p>
                      <a:pPr algn="ctr">
                        <a:lnSpc>
                          <a:spcPct val="100000"/>
                        </a:lnSpc>
                        <a:spcAft>
                          <a:spcPts val="0"/>
                        </a:spcAft>
                      </a:pPr>
                      <a:r>
                        <a:rPr lang="en-AU" sz="2400" dirty="0">
                          <a:solidFill>
                            <a:schemeClr val="tx1"/>
                          </a:solidFill>
                          <a:effectLst/>
                          <a:latin typeface="+mn-lt"/>
                        </a:rPr>
                        <a:t>(9.6, 11.4)</a:t>
                      </a:r>
                      <a:endParaRPr lang="x-none" sz="240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DDE1"/>
                    </a:solidFill>
                  </a:tcPr>
                </a:tc>
                <a:extLst>
                  <a:ext uri="{0D108BD9-81ED-4DB2-BD59-A6C34878D82A}">
                    <a16:rowId xmlns:a16="http://schemas.microsoft.com/office/drawing/2014/main" val="3553881126"/>
                  </a:ext>
                </a:extLst>
              </a:tr>
              <a:tr h="407608">
                <a:tc>
                  <a:txBody>
                    <a:bodyPr/>
                    <a:lstStyle/>
                    <a:p>
                      <a:pPr algn="l">
                        <a:lnSpc>
                          <a:spcPct val="100000"/>
                        </a:lnSpc>
                        <a:spcAft>
                          <a:spcPts val="0"/>
                        </a:spcAft>
                      </a:pPr>
                      <a:r>
                        <a:rPr lang="en-AU" sz="2400" b="1" dirty="0">
                          <a:solidFill>
                            <a:schemeClr val="tx1"/>
                          </a:solidFill>
                          <a:effectLst/>
                          <a:latin typeface="+mn-lt"/>
                        </a:rPr>
                        <a:t>Risk score model</a:t>
                      </a:r>
                      <a:endParaRPr lang="x-none" sz="2400" b="1"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BDDE1"/>
                    </a:solidFill>
                  </a:tcPr>
                </a:tc>
                <a:tc>
                  <a:txBody>
                    <a:bodyPr/>
                    <a:lstStyle/>
                    <a:p>
                      <a:pPr algn="ctr">
                        <a:lnSpc>
                          <a:spcPct val="100000"/>
                        </a:lnSpc>
                      </a:pPr>
                      <a:endParaRPr lang="x-none" sz="2400">
                        <a:solidFill>
                          <a:schemeClr val="tx1"/>
                        </a:solidFill>
                        <a:effectLst/>
                        <a:latin typeface="+mn-lt"/>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BDDE1"/>
                    </a:solidFill>
                  </a:tcPr>
                </a:tc>
                <a:tc>
                  <a:txBody>
                    <a:bodyPr/>
                    <a:lstStyle/>
                    <a:p>
                      <a:pPr algn="ctr">
                        <a:lnSpc>
                          <a:spcPct val="100000"/>
                        </a:lnSpc>
                      </a:pPr>
                      <a:endParaRPr lang="x-none" sz="2400">
                        <a:solidFill>
                          <a:schemeClr val="tx1"/>
                        </a:solidFill>
                        <a:effectLst/>
                        <a:latin typeface="+mn-lt"/>
                        <a:cs typeface="Myanmar Text" panose="020B0502040204020203"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BDDE1"/>
                    </a:solidFill>
                  </a:tcPr>
                </a:tc>
                <a:tc>
                  <a:txBody>
                    <a:bodyPr/>
                    <a:lstStyle/>
                    <a:p>
                      <a:pPr algn="ctr">
                        <a:lnSpc>
                          <a:spcPct val="100000"/>
                        </a:lnSpc>
                      </a:pPr>
                      <a:endParaRPr lang="x-none" sz="2400" dirty="0">
                        <a:solidFill>
                          <a:schemeClr val="tx1"/>
                        </a:solidFill>
                        <a:effectLst/>
                        <a:latin typeface="+mn-lt"/>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BDDE1"/>
                    </a:solidFill>
                  </a:tcPr>
                </a:tc>
                <a:tc>
                  <a:txBody>
                    <a:bodyPr/>
                    <a:lstStyle/>
                    <a:p>
                      <a:pPr algn="ctr">
                        <a:lnSpc>
                          <a:spcPct val="100000"/>
                        </a:lnSpc>
                      </a:pPr>
                      <a:endParaRPr lang="x-none" sz="2400" dirty="0">
                        <a:solidFill>
                          <a:schemeClr val="tx1"/>
                        </a:solidFill>
                        <a:effectLst/>
                        <a:latin typeface="+mn-lt"/>
                        <a:cs typeface="Myanmar Text" panose="020B0502040204020203"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BDDE1"/>
                    </a:solidFill>
                  </a:tcPr>
                </a:tc>
                <a:extLst>
                  <a:ext uri="{0D108BD9-81ED-4DB2-BD59-A6C34878D82A}">
                    <a16:rowId xmlns:a16="http://schemas.microsoft.com/office/drawing/2014/main" val="1709902911"/>
                  </a:ext>
                </a:extLst>
              </a:tr>
              <a:tr h="407608">
                <a:tc>
                  <a:txBody>
                    <a:bodyPr/>
                    <a:lstStyle/>
                    <a:p>
                      <a:pPr indent="139700" algn="l">
                        <a:lnSpc>
                          <a:spcPct val="100000"/>
                        </a:lnSpc>
                        <a:spcAft>
                          <a:spcPts val="0"/>
                        </a:spcAft>
                      </a:pPr>
                      <a:r>
                        <a:rPr lang="en-AU" sz="2400" dirty="0">
                          <a:solidFill>
                            <a:schemeClr val="tx1"/>
                          </a:solidFill>
                          <a:effectLst/>
                          <a:latin typeface="+mn-lt"/>
                        </a:rPr>
                        <a:t>Baseline score, median (IQR)</a:t>
                      </a:r>
                      <a:endParaRPr lang="x-none" sz="2400" b="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BDDE1"/>
                    </a:solidFill>
                  </a:tcPr>
                </a:tc>
                <a:tc>
                  <a:txBody>
                    <a:bodyPr/>
                    <a:lstStyle/>
                    <a:p>
                      <a:pPr algn="ctr">
                        <a:lnSpc>
                          <a:spcPct val="100000"/>
                        </a:lnSpc>
                        <a:spcAft>
                          <a:spcPts val="0"/>
                        </a:spcAft>
                      </a:pPr>
                      <a:r>
                        <a:rPr lang="en-AU" sz="2400">
                          <a:solidFill>
                            <a:schemeClr val="tx1"/>
                          </a:solidFill>
                          <a:effectLst/>
                          <a:latin typeface="+mn-lt"/>
                        </a:rPr>
                        <a:t>-2</a:t>
                      </a:r>
                      <a:endParaRPr lang="x-none" sz="240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BDDE1"/>
                    </a:solidFill>
                  </a:tcPr>
                </a:tc>
                <a:tc>
                  <a:txBody>
                    <a:bodyPr/>
                    <a:lstStyle/>
                    <a:p>
                      <a:pPr algn="ctr">
                        <a:lnSpc>
                          <a:spcPct val="100000"/>
                        </a:lnSpc>
                        <a:spcAft>
                          <a:spcPts val="0"/>
                        </a:spcAft>
                      </a:pPr>
                      <a:r>
                        <a:rPr lang="en-AU" sz="2400">
                          <a:solidFill>
                            <a:schemeClr val="tx1"/>
                          </a:solidFill>
                          <a:effectLst/>
                          <a:latin typeface="+mn-lt"/>
                        </a:rPr>
                        <a:t>(-6, 1)</a:t>
                      </a:r>
                      <a:endParaRPr lang="x-none" sz="240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BDDE1"/>
                    </a:solidFill>
                  </a:tcPr>
                </a:tc>
                <a:tc>
                  <a:txBody>
                    <a:bodyPr/>
                    <a:lstStyle/>
                    <a:p>
                      <a:pPr algn="ctr">
                        <a:lnSpc>
                          <a:spcPct val="100000"/>
                        </a:lnSpc>
                        <a:spcAft>
                          <a:spcPts val="0"/>
                        </a:spcAft>
                      </a:pPr>
                      <a:r>
                        <a:rPr lang="en-AU" sz="2400" dirty="0">
                          <a:solidFill>
                            <a:schemeClr val="tx1"/>
                          </a:solidFill>
                          <a:effectLst/>
                          <a:latin typeface="+mn-lt"/>
                        </a:rPr>
                        <a:t>-1</a:t>
                      </a:r>
                      <a:endParaRPr lang="x-none" sz="240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BDDE1"/>
                    </a:solidFill>
                  </a:tcPr>
                </a:tc>
                <a:tc>
                  <a:txBody>
                    <a:bodyPr/>
                    <a:lstStyle/>
                    <a:p>
                      <a:pPr algn="ctr">
                        <a:lnSpc>
                          <a:spcPct val="100000"/>
                        </a:lnSpc>
                        <a:spcAft>
                          <a:spcPts val="0"/>
                        </a:spcAft>
                      </a:pPr>
                      <a:r>
                        <a:rPr lang="en-AU" sz="2400">
                          <a:solidFill>
                            <a:schemeClr val="tx1"/>
                          </a:solidFill>
                          <a:effectLst/>
                          <a:latin typeface="+mn-lt"/>
                        </a:rPr>
                        <a:t>(-6, 1)</a:t>
                      </a:r>
                      <a:endParaRPr lang="x-none" sz="240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BDDE1"/>
                    </a:solidFill>
                  </a:tcPr>
                </a:tc>
                <a:extLst>
                  <a:ext uri="{0D108BD9-81ED-4DB2-BD59-A6C34878D82A}">
                    <a16:rowId xmlns:a16="http://schemas.microsoft.com/office/drawing/2014/main" val="4027610404"/>
                  </a:ext>
                </a:extLst>
              </a:tr>
              <a:tr h="881581">
                <a:tc>
                  <a:txBody>
                    <a:bodyPr/>
                    <a:lstStyle/>
                    <a:p>
                      <a:pPr marL="114300" indent="25400" algn="l">
                        <a:lnSpc>
                          <a:spcPct val="100000"/>
                        </a:lnSpc>
                        <a:spcAft>
                          <a:spcPts val="0"/>
                        </a:spcAft>
                      </a:pPr>
                      <a:r>
                        <a:rPr lang="en-AU" sz="2400" dirty="0">
                          <a:solidFill>
                            <a:schemeClr val="tx1"/>
                          </a:solidFill>
                          <a:effectLst/>
                          <a:latin typeface="+mn-lt"/>
                        </a:rPr>
                        <a:t>Baseline score for those who developed CKD, median (IQR)</a:t>
                      </a:r>
                      <a:endParaRPr lang="x-none" sz="2400" b="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BDDE1"/>
                    </a:solidFill>
                  </a:tcPr>
                </a:tc>
                <a:tc>
                  <a:txBody>
                    <a:bodyPr/>
                    <a:lstStyle/>
                    <a:p>
                      <a:pPr algn="ctr">
                        <a:lnSpc>
                          <a:spcPct val="100000"/>
                        </a:lnSpc>
                        <a:spcAft>
                          <a:spcPts val="0"/>
                        </a:spcAft>
                      </a:pPr>
                      <a:r>
                        <a:rPr lang="en-AU" sz="2400">
                          <a:solidFill>
                            <a:schemeClr val="tx1"/>
                          </a:solidFill>
                          <a:effectLst/>
                          <a:latin typeface="+mn-lt"/>
                        </a:rPr>
                        <a:t>5</a:t>
                      </a:r>
                      <a:endParaRPr lang="x-none" sz="240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BDDE1"/>
                    </a:solidFill>
                  </a:tcPr>
                </a:tc>
                <a:tc>
                  <a:txBody>
                    <a:bodyPr/>
                    <a:lstStyle/>
                    <a:p>
                      <a:pPr algn="ctr">
                        <a:lnSpc>
                          <a:spcPct val="100000"/>
                        </a:lnSpc>
                        <a:spcAft>
                          <a:spcPts val="0"/>
                        </a:spcAft>
                      </a:pPr>
                      <a:r>
                        <a:rPr lang="en-AU" sz="2400" dirty="0">
                          <a:solidFill>
                            <a:schemeClr val="tx1"/>
                          </a:solidFill>
                          <a:effectLst/>
                          <a:latin typeface="+mn-lt"/>
                        </a:rPr>
                        <a:t>(0, 10)</a:t>
                      </a:r>
                      <a:endParaRPr lang="x-none" sz="240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BDDE1"/>
                    </a:solidFill>
                  </a:tcPr>
                </a:tc>
                <a:tc>
                  <a:txBody>
                    <a:bodyPr/>
                    <a:lstStyle/>
                    <a:p>
                      <a:pPr algn="ctr">
                        <a:lnSpc>
                          <a:spcPct val="100000"/>
                        </a:lnSpc>
                        <a:spcAft>
                          <a:spcPts val="0"/>
                        </a:spcAft>
                      </a:pPr>
                      <a:r>
                        <a:rPr lang="en-AU" sz="2400" dirty="0">
                          <a:solidFill>
                            <a:schemeClr val="tx1"/>
                          </a:solidFill>
                          <a:effectLst/>
                          <a:latin typeface="+mn-lt"/>
                        </a:rPr>
                        <a:t>5</a:t>
                      </a:r>
                      <a:endParaRPr lang="x-none" sz="240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BDDE1"/>
                    </a:solidFill>
                  </a:tcPr>
                </a:tc>
                <a:tc>
                  <a:txBody>
                    <a:bodyPr/>
                    <a:lstStyle/>
                    <a:p>
                      <a:pPr algn="ctr">
                        <a:lnSpc>
                          <a:spcPct val="100000"/>
                        </a:lnSpc>
                        <a:spcAft>
                          <a:spcPts val="0"/>
                        </a:spcAft>
                      </a:pPr>
                      <a:r>
                        <a:rPr lang="en-AU" sz="2400" dirty="0">
                          <a:solidFill>
                            <a:schemeClr val="tx1"/>
                          </a:solidFill>
                          <a:effectLst/>
                          <a:latin typeface="+mn-lt"/>
                        </a:rPr>
                        <a:t>(1, 10)</a:t>
                      </a:r>
                      <a:endParaRPr lang="x-none" sz="240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BDDE1"/>
                    </a:solidFill>
                  </a:tcPr>
                </a:tc>
                <a:extLst>
                  <a:ext uri="{0D108BD9-81ED-4DB2-BD59-A6C34878D82A}">
                    <a16:rowId xmlns:a16="http://schemas.microsoft.com/office/drawing/2014/main" val="3422378710"/>
                  </a:ext>
                </a:extLst>
              </a:tr>
              <a:tr h="407608">
                <a:tc>
                  <a:txBody>
                    <a:bodyPr/>
                    <a:lstStyle/>
                    <a:p>
                      <a:pPr indent="139700" algn="l">
                        <a:lnSpc>
                          <a:spcPct val="100000"/>
                        </a:lnSpc>
                        <a:spcAft>
                          <a:spcPts val="0"/>
                        </a:spcAft>
                      </a:pPr>
                      <a:r>
                        <a:rPr lang="en-AU" sz="2400" dirty="0">
                          <a:solidFill>
                            <a:schemeClr val="tx1"/>
                          </a:solidFill>
                          <a:effectLst/>
                          <a:latin typeface="+mn-lt"/>
                        </a:rPr>
                        <a:t>CKD events by score group: low/medium/high</a:t>
                      </a:r>
                      <a:endParaRPr lang="x-none" sz="2400" b="1"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DDE1"/>
                    </a:solidFill>
                  </a:tcPr>
                </a:tc>
                <a:tc gridSpan="2">
                  <a:txBody>
                    <a:bodyPr/>
                    <a:lstStyle/>
                    <a:p>
                      <a:pPr algn="ctr">
                        <a:lnSpc>
                          <a:spcPct val="100000"/>
                        </a:lnSpc>
                        <a:spcAft>
                          <a:spcPts val="0"/>
                        </a:spcAft>
                      </a:pPr>
                      <a:r>
                        <a:rPr lang="en-AU" sz="2400" dirty="0">
                          <a:solidFill>
                            <a:schemeClr val="tx1"/>
                          </a:solidFill>
                          <a:effectLst/>
                          <a:latin typeface="+mn-lt"/>
                        </a:rPr>
                        <a:t>90/99/202</a:t>
                      </a:r>
                      <a:endParaRPr lang="x-none" sz="240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DDE1"/>
                    </a:solidFill>
                  </a:tcPr>
                </a:tc>
                <a:tc hMerge="1">
                  <a:txBody>
                    <a:bodyPr/>
                    <a:lstStyle/>
                    <a:p>
                      <a:pPr algn="ctr">
                        <a:lnSpc>
                          <a:spcPct val="100000"/>
                        </a:lnSpc>
                      </a:pPr>
                      <a:endParaRPr lang="x-none" sz="2400" dirty="0">
                        <a:solidFill>
                          <a:schemeClr val="tx1"/>
                        </a:solidFill>
                        <a:effectLst/>
                        <a:latin typeface="+mn-lt"/>
                        <a:cs typeface="Myanmar Text" panose="020B0502040204020203"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DDE1"/>
                    </a:solidFill>
                  </a:tcPr>
                </a:tc>
                <a:tc gridSpan="2">
                  <a:txBody>
                    <a:bodyPr/>
                    <a:lstStyle/>
                    <a:p>
                      <a:pPr algn="ctr">
                        <a:lnSpc>
                          <a:spcPct val="100000"/>
                        </a:lnSpc>
                        <a:spcAft>
                          <a:spcPts val="0"/>
                        </a:spcAft>
                      </a:pPr>
                      <a:r>
                        <a:rPr lang="en-AU" sz="2400" dirty="0">
                          <a:solidFill>
                            <a:schemeClr val="tx1"/>
                          </a:solidFill>
                          <a:effectLst/>
                          <a:latin typeface="+mn-lt"/>
                        </a:rPr>
                        <a:t>106/147/267</a:t>
                      </a:r>
                      <a:endParaRPr lang="x-none" sz="240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DDE1"/>
                    </a:solidFill>
                  </a:tcPr>
                </a:tc>
                <a:tc hMerge="1">
                  <a:txBody>
                    <a:bodyPr/>
                    <a:lstStyle/>
                    <a:p>
                      <a:pPr algn="ctr">
                        <a:lnSpc>
                          <a:spcPct val="100000"/>
                        </a:lnSpc>
                      </a:pPr>
                      <a:endParaRPr lang="x-none" sz="2400" dirty="0">
                        <a:solidFill>
                          <a:schemeClr val="tx1"/>
                        </a:solidFill>
                        <a:effectLst/>
                        <a:latin typeface="+mn-lt"/>
                        <a:cs typeface="Myanmar Text" panose="020B0502040204020203" pitchFamily="34" charset="0"/>
                      </a:endParaRPr>
                    </a:p>
                  </a:txBody>
                  <a:tcPr marL="68580" marR="68580" marT="0" marB="0" anchor="ctr">
                    <a:lnL>
                      <a:noFill/>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DDE1"/>
                    </a:solidFill>
                  </a:tcPr>
                </a:tc>
                <a:extLst>
                  <a:ext uri="{0D108BD9-81ED-4DB2-BD59-A6C34878D82A}">
                    <a16:rowId xmlns:a16="http://schemas.microsoft.com/office/drawing/2014/main" val="169020118"/>
                  </a:ext>
                </a:extLst>
              </a:tr>
              <a:tr h="407608">
                <a:tc>
                  <a:txBody>
                    <a:bodyPr/>
                    <a:lstStyle/>
                    <a:p>
                      <a:pPr algn="l">
                        <a:lnSpc>
                          <a:spcPct val="100000"/>
                        </a:lnSpc>
                        <a:spcAft>
                          <a:spcPts val="0"/>
                        </a:spcAft>
                      </a:pPr>
                      <a:r>
                        <a:rPr lang="en-AU" sz="2400" b="1" dirty="0">
                          <a:solidFill>
                            <a:schemeClr val="tx1"/>
                          </a:solidFill>
                          <a:effectLst/>
                          <a:latin typeface="+mn-lt"/>
                        </a:rPr>
                        <a:t>Incidence of CKD/1,000 PYFU (95%CI)</a:t>
                      </a:r>
                      <a:endParaRPr lang="x-none" sz="2400" b="1"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BDDE1"/>
                    </a:solidFill>
                  </a:tcPr>
                </a:tc>
                <a:tc>
                  <a:txBody>
                    <a:bodyPr/>
                    <a:lstStyle/>
                    <a:p>
                      <a:pPr algn="ctr">
                        <a:lnSpc>
                          <a:spcPct val="100000"/>
                        </a:lnSpc>
                      </a:pPr>
                      <a:endParaRPr lang="x-none" sz="2400">
                        <a:solidFill>
                          <a:schemeClr val="tx1"/>
                        </a:solidFill>
                        <a:effectLst/>
                        <a:latin typeface="+mn-lt"/>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BDDE1"/>
                    </a:solidFill>
                  </a:tcPr>
                </a:tc>
                <a:tc>
                  <a:txBody>
                    <a:bodyPr/>
                    <a:lstStyle/>
                    <a:p>
                      <a:pPr algn="ctr">
                        <a:lnSpc>
                          <a:spcPct val="100000"/>
                        </a:lnSpc>
                      </a:pPr>
                      <a:endParaRPr lang="x-none" sz="2400">
                        <a:solidFill>
                          <a:schemeClr val="tx1"/>
                        </a:solidFill>
                        <a:effectLst/>
                        <a:latin typeface="+mn-lt"/>
                        <a:cs typeface="Myanmar Text" panose="020B0502040204020203"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BDDE1"/>
                    </a:solidFill>
                  </a:tcPr>
                </a:tc>
                <a:tc>
                  <a:txBody>
                    <a:bodyPr/>
                    <a:lstStyle/>
                    <a:p>
                      <a:pPr algn="ctr">
                        <a:lnSpc>
                          <a:spcPct val="100000"/>
                        </a:lnSpc>
                      </a:pPr>
                      <a:endParaRPr lang="x-none" sz="2400">
                        <a:solidFill>
                          <a:schemeClr val="tx1"/>
                        </a:solidFill>
                        <a:effectLst/>
                        <a:latin typeface="+mn-lt"/>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BDDE1"/>
                    </a:solidFill>
                  </a:tcPr>
                </a:tc>
                <a:tc>
                  <a:txBody>
                    <a:bodyPr/>
                    <a:lstStyle/>
                    <a:p>
                      <a:pPr algn="ctr">
                        <a:lnSpc>
                          <a:spcPct val="100000"/>
                        </a:lnSpc>
                      </a:pPr>
                      <a:endParaRPr lang="x-none" sz="2400" dirty="0">
                        <a:solidFill>
                          <a:schemeClr val="tx1"/>
                        </a:solidFill>
                        <a:effectLst/>
                        <a:latin typeface="+mn-lt"/>
                        <a:cs typeface="Myanmar Text" panose="020B0502040204020203"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BDDE1"/>
                    </a:solidFill>
                  </a:tcPr>
                </a:tc>
                <a:extLst>
                  <a:ext uri="{0D108BD9-81ED-4DB2-BD59-A6C34878D82A}">
                    <a16:rowId xmlns:a16="http://schemas.microsoft.com/office/drawing/2014/main" val="2095868631"/>
                  </a:ext>
                </a:extLst>
              </a:tr>
              <a:tr h="407608">
                <a:tc>
                  <a:txBody>
                    <a:bodyPr/>
                    <a:lstStyle/>
                    <a:p>
                      <a:pPr indent="139700" algn="l">
                        <a:lnSpc>
                          <a:spcPct val="100000"/>
                        </a:lnSpc>
                        <a:spcAft>
                          <a:spcPts val="0"/>
                        </a:spcAft>
                      </a:pPr>
                      <a:r>
                        <a:rPr lang="en-AU" sz="2400" dirty="0">
                          <a:solidFill>
                            <a:schemeClr val="tx1"/>
                          </a:solidFill>
                          <a:effectLst/>
                          <a:latin typeface="+mn-lt"/>
                        </a:rPr>
                        <a:t>Low (risk score &lt; 0)</a:t>
                      </a:r>
                      <a:endParaRPr lang="x-none" sz="2400" b="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BDDE1"/>
                    </a:solidFill>
                  </a:tcPr>
                </a:tc>
                <a:tc>
                  <a:txBody>
                    <a:bodyPr/>
                    <a:lstStyle/>
                    <a:p>
                      <a:pPr algn="ctr">
                        <a:lnSpc>
                          <a:spcPct val="100000"/>
                        </a:lnSpc>
                        <a:spcAft>
                          <a:spcPts val="0"/>
                        </a:spcAft>
                      </a:pPr>
                      <a:r>
                        <a:rPr lang="en-AU" sz="2400">
                          <a:solidFill>
                            <a:schemeClr val="tx1"/>
                          </a:solidFill>
                          <a:effectLst/>
                          <a:latin typeface="+mn-lt"/>
                        </a:rPr>
                        <a:t>2.8</a:t>
                      </a:r>
                      <a:endParaRPr lang="x-none" sz="240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BDDE1"/>
                    </a:solidFill>
                  </a:tcPr>
                </a:tc>
                <a:tc>
                  <a:txBody>
                    <a:bodyPr/>
                    <a:lstStyle/>
                    <a:p>
                      <a:pPr algn="ctr">
                        <a:lnSpc>
                          <a:spcPct val="100000"/>
                        </a:lnSpc>
                        <a:spcAft>
                          <a:spcPts val="0"/>
                        </a:spcAft>
                      </a:pPr>
                      <a:r>
                        <a:rPr lang="en-AU" sz="2400">
                          <a:solidFill>
                            <a:schemeClr val="tx1"/>
                          </a:solidFill>
                          <a:effectLst/>
                          <a:latin typeface="+mn-lt"/>
                        </a:rPr>
                        <a:t>(2.2, 3.4)</a:t>
                      </a:r>
                      <a:endParaRPr lang="x-none" sz="240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BDDE1"/>
                    </a:solidFill>
                  </a:tcPr>
                </a:tc>
                <a:tc>
                  <a:txBody>
                    <a:bodyPr/>
                    <a:lstStyle/>
                    <a:p>
                      <a:pPr algn="ctr">
                        <a:lnSpc>
                          <a:spcPct val="100000"/>
                        </a:lnSpc>
                        <a:spcAft>
                          <a:spcPts val="0"/>
                        </a:spcAft>
                      </a:pPr>
                      <a:r>
                        <a:rPr lang="en-AU" sz="2400" dirty="0">
                          <a:solidFill>
                            <a:schemeClr val="tx1"/>
                          </a:solidFill>
                          <a:effectLst/>
                          <a:latin typeface="+mn-lt"/>
                        </a:rPr>
                        <a:t>3.1</a:t>
                      </a:r>
                      <a:endParaRPr lang="x-none" sz="240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BDDE1"/>
                    </a:solidFill>
                  </a:tcPr>
                </a:tc>
                <a:tc>
                  <a:txBody>
                    <a:bodyPr/>
                    <a:lstStyle/>
                    <a:p>
                      <a:pPr algn="ctr">
                        <a:lnSpc>
                          <a:spcPct val="100000"/>
                        </a:lnSpc>
                        <a:spcAft>
                          <a:spcPts val="0"/>
                        </a:spcAft>
                      </a:pPr>
                      <a:r>
                        <a:rPr lang="en-AU" sz="2400" dirty="0">
                          <a:solidFill>
                            <a:schemeClr val="tx1"/>
                          </a:solidFill>
                          <a:effectLst/>
                          <a:latin typeface="+mn-lt"/>
                        </a:rPr>
                        <a:t>(2.5, 3.7)</a:t>
                      </a:r>
                      <a:endParaRPr lang="x-none" sz="240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BDDE1"/>
                    </a:solidFill>
                  </a:tcPr>
                </a:tc>
                <a:extLst>
                  <a:ext uri="{0D108BD9-81ED-4DB2-BD59-A6C34878D82A}">
                    <a16:rowId xmlns:a16="http://schemas.microsoft.com/office/drawing/2014/main" val="2762165749"/>
                  </a:ext>
                </a:extLst>
              </a:tr>
              <a:tr h="407608">
                <a:tc>
                  <a:txBody>
                    <a:bodyPr/>
                    <a:lstStyle/>
                    <a:p>
                      <a:pPr indent="139700" algn="l">
                        <a:lnSpc>
                          <a:spcPct val="100000"/>
                        </a:lnSpc>
                        <a:spcAft>
                          <a:spcPts val="0"/>
                        </a:spcAft>
                      </a:pPr>
                      <a:r>
                        <a:rPr lang="en-AU" sz="2400" dirty="0">
                          <a:solidFill>
                            <a:schemeClr val="tx1"/>
                          </a:solidFill>
                          <a:effectLst/>
                          <a:latin typeface="+mn-lt"/>
                        </a:rPr>
                        <a:t>Medium (risk score 0-4)</a:t>
                      </a:r>
                      <a:endParaRPr lang="x-none" sz="2400" b="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BDDE1"/>
                    </a:solidFill>
                  </a:tcPr>
                </a:tc>
                <a:tc>
                  <a:txBody>
                    <a:bodyPr/>
                    <a:lstStyle/>
                    <a:p>
                      <a:pPr algn="ctr">
                        <a:lnSpc>
                          <a:spcPct val="100000"/>
                        </a:lnSpc>
                        <a:spcAft>
                          <a:spcPts val="0"/>
                        </a:spcAft>
                      </a:pPr>
                      <a:r>
                        <a:rPr lang="en-AU" sz="2400">
                          <a:solidFill>
                            <a:schemeClr val="tx1"/>
                          </a:solidFill>
                          <a:effectLst/>
                          <a:latin typeface="+mn-lt"/>
                        </a:rPr>
                        <a:t>10.2</a:t>
                      </a:r>
                      <a:endParaRPr lang="x-none" sz="240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BDDE1"/>
                    </a:solidFill>
                  </a:tcPr>
                </a:tc>
                <a:tc>
                  <a:txBody>
                    <a:bodyPr/>
                    <a:lstStyle/>
                    <a:p>
                      <a:pPr algn="ctr">
                        <a:lnSpc>
                          <a:spcPct val="100000"/>
                        </a:lnSpc>
                        <a:spcAft>
                          <a:spcPts val="0"/>
                        </a:spcAft>
                      </a:pPr>
                      <a:r>
                        <a:rPr lang="en-AU" sz="2400">
                          <a:solidFill>
                            <a:schemeClr val="tx1"/>
                          </a:solidFill>
                          <a:effectLst/>
                          <a:latin typeface="+mn-lt"/>
                        </a:rPr>
                        <a:t>(8.4, 12.4)</a:t>
                      </a:r>
                      <a:endParaRPr lang="x-none" sz="240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BDDE1"/>
                    </a:solidFill>
                  </a:tcPr>
                </a:tc>
                <a:tc>
                  <a:txBody>
                    <a:bodyPr/>
                    <a:lstStyle/>
                    <a:p>
                      <a:pPr algn="ctr">
                        <a:lnSpc>
                          <a:spcPct val="100000"/>
                        </a:lnSpc>
                        <a:spcAft>
                          <a:spcPts val="0"/>
                        </a:spcAft>
                      </a:pPr>
                      <a:r>
                        <a:rPr lang="en-AU" sz="2400">
                          <a:solidFill>
                            <a:schemeClr val="tx1"/>
                          </a:solidFill>
                          <a:effectLst/>
                          <a:latin typeface="+mn-lt"/>
                        </a:rPr>
                        <a:t>14.3</a:t>
                      </a:r>
                      <a:endParaRPr lang="x-none" sz="240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BDDE1"/>
                    </a:solidFill>
                  </a:tcPr>
                </a:tc>
                <a:tc>
                  <a:txBody>
                    <a:bodyPr/>
                    <a:lstStyle/>
                    <a:p>
                      <a:pPr algn="ctr">
                        <a:lnSpc>
                          <a:spcPct val="100000"/>
                        </a:lnSpc>
                        <a:spcAft>
                          <a:spcPts val="0"/>
                        </a:spcAft>
                      </a:pPr>
                      <a:r>
                        <a:rPr lang="en-AU" sz="2400" dirty="0">
                          <a:solidFill>
                            <a:schemeClr val="tx1"/>
                          </a:solidFill>
                          <a:effectLst/>
                          <a:latin typeface="+mn-lt"/>
                        </a:rPr>
                        <a:t>(12.2, 16.8)</a:t>
                      </a:r>
                      <a:endParaRPr lang="x-none" sz="240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BDDE1"/>
                    </a:solidFill>
                  </a:tcPr>
                </a:tc>
                <a:extLst>
                  <a:ext uri="{0D108BD9-81ED-4DB2-BD59-A6C34878D82A}">
                    <a16:rowId xmlns:a16="http://schemas.microsoft.com/office/drawing/2014/main" val="795449622"/>
                  </a:ext>
                </a:extLst>
              </a:tr>
              <a:tr h="407608">
                <a:tc>
                  <a:txBody>
                    <a:bodyPr/>
                    <a:lstStyle/>
                    <a:p>
                      <a:pPr indent="139700" algn="l">
                        <a:lnSpc>
                          <a:spcPct val="100000"/>
                        </a:lnSpc>
                        <a:spcAft>
                          <a:spcPts val="0"/>
                        </a:spcAft>
                      </a:pPr>
                      <a:r>
                        <a:rPr lang="en-AU" sz="2400" dirty="0">
                          <a:solidFill>
                            <a:schemeClr val="tx1"/>
                          </a:solidFill>
                          <a:effectLst/>
                          <a:latin typeface="+mn-lt"/>
                        </a:rPr>
                        <a:t>High (risk score ≥5)</a:t>
                      </a:r>
                      <a:endParaRPr lang="x-none" sz="2400" b="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DDE1"/>
                    </a:solidFill>
                  </a:tcPr>
                </a:tc>
                <a:tc>
                  <a:txBody>
                    <a:bodyPr/>
                    <a:lstStyle/>
                    <a:p>
                      <a:pPr algn="ctr">
                        <a:lnSpc>
                          <a:spcPct val="100000"/>
                        </a:lnSpc>
                        <a:spcAft>
                          <a:spcPts val="0"/>
                        </a:spcAft>
                      </a:pPr>
                      <a:r>
                        <a:rPr lang="en-AU" sz="2400" dirty="0">
                          <a:solidFill>
                            <a:schemeClr val="tx1"/>
                          </a:solidFill>
                          <a:effectLst/>
                          <a:latin typeface="+mn-lt"/>
                        </a:rPr>
                        <a:t>33.2</a:t>
                      </a:r>
                      <a:endParaRPr lang="x-none" sz="240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DDE1"/>
                    </a:solidFill>
                  </a:tcPr>
                </a:tc>
                <a:tc>
                  <a:txBody>
                    <a:bodyPr/>
                    <a:lstStyle/>
                    <a:p>
                      <a:pPr algn="ctr">
                        <a:lnSpc>
                          <a:spcPct val="100000"/>
                        </a:lnSpc>
                        <a:spcAft>
                          <a:spcPts val="0"/>
                        </a:spcAft>
                      </a:pPr>
                      <a:r>
                        <a:rPr lang="en-AU" sz="2400">
                          <a:solidFill>
                            <a:schemeClr val="tx1"/>
                          </a:solidFill>
                          <a:effectLst/>
                          <a:latin typeface="+mn-lt"/>
                        </a:rPr>
                        <a:t>(28.9, 38.1)</a:t>
                      </a:r>
                      <a:endParaRPr lang="x-none" sz="240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DDE1"/>
                    </a:solidFill>
                  </a:tcPr>
                </a:tc>
                <a:tc>
                  <a:txBody>
                    <a:bodyPr/>
                    <a:lstStyle/>
                    <a:p>
                      <a:pPr algn="ctr">
                        <a:lnSpc>
                          <a:spcPct val="100000"/>
                        </a:lnSpc>
                        <a:spcAft>
                          <a:spcPts val="0"/>
                        </a:spcAft>
                      </a:pPr>
                      <a:r>
                        <a:rPr lang="en-AU" sz="2400" dirty="0">
                          <a:solidFill>
                            <a:schemeClr val="tx1"/>
                          </a:solidFill>
                          <a:effectLst/>
                          <a:latin typeface="+mn-lt"/>
                        </a:rPr>
                        <a:t>54.6</a:t>
                      </a:r>
                      <a:endParaRPr lang="x-none" sz="240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DDE1"/>
                    </a:solidFill>
                  </a:tcPr>
                </a:tc>
                <a:tc>
                  <a:txBody>
                    <a:bodyPr/>
                    <a:lstStyle/>
                    <a:p>
                      <a:pPr algn="ctr">
                        <a:lnSpc>
                          <a:spcPct val="100000"/>
                        </a:lnSpc>
                        <a:spcAft>
                          <a:spcPts val="0"/>
                        </a:spcAft>
                      </a:pPr>
                      <a:r>
                        <a:rPr lang="en-AU" sz="2400" dirty="0">
                          <a:solidFill>
                            <a:schemeClr val="tx1"/>
                          </a:solidFill>
                          <a:effectLst/>
                          <a:latin typeface="+mn-lt"/>
                        </a:rPr>
                        <a:t>(48.4, 61.6)</a:t>
                      </a:r>
                      <a:endParaRPr lang="x-none" sz="240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DDE1"/>
                    </a:solidFill>
                  </a:tcPr>
                </a:tc>
                <a:extLst>
                  <a:ext uri="{0D108BD9-81ED-4DB2-BD59-A6C34878D82A}">
                    <a16:rowId xmlns:a16="http://schemas.microsoft.com/office/drawing/2014/main" val="1985621297"/>
                  </a:ext>
                </a:extLst>
              </a:tr>
              <a:tr h="407608">
                <a:tc>
                  <a:txBody>
                    <a:bodyPr/>
                    <a:lstStyle/>
                    <a:p>
                      <a:pPr algn="l">
                        <a:lnSpc>
                          <a:spcPct val="100000"/>
                        </a:lnSpc>
                        <a:spcAft>
                          <a:spcPts val="0"/>
                        </a:spcAft>
                      </a:pPr>
                      <a:r>
                        <a:rPr lang="en-AU" sz="2400" b="1" dirty="0">
                          <a:solidFill>
                            <a:schemeClr val="tx1"/>
                          </a:solidFill>
                          <a:effectLst/>
                          <a:latin typeface="+mn-lt"/>
                        </a:rPr>
                        <a:t>Incidence rate ratio</a:t>
                      </a:r>
                      <a:endParaRPr lang="x-none" sz="2400" b="1"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BDDE1"/>
                    </a:solidFill>
                  </a:tcPr>
                </a:tc>
                <a:tc>
                  <a:txBody>
                    <a:bodyPr/>
                    <a:lstStyle/>
                    <a:p>
                      <a:pPr algn="ctr">
                        <a:lnSpc>
                          <a:spcPct val="100000"/>
                        </a:lnSpc>
                      </a:pPr>
                      <a:endParaRPr lang="x-none" sz="2400">
                        <a:solidFill>
                          <a:schemeClr val="tx1"/>
                        </a:solidFill>
                        <a:effectLst/>
                        <a:latin typeface="+mn-lt"/>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BDDE1"/>
                    </a:solidFill>
                  </a:tcPr>
                </a:tc>
                <a:tc>
                  <a:txBody>
                    <a:bodyPr/>
                    <a:lstStyle/>
                    <a:p>
                      <a:pPr algn="ctr">
                        <a:lnSpc>
                          <a:spcPct val="100000"/>
                        </a:lnSpc>
                      </a:pPr>
                      <a:endParaRPr lang="x-none" sz="2400" dirty="0">
                        <a:solidFill>
                          <a:schemeClr val="tx1"/>
                        </a:solidFill>
                        <a:effectLst/>
                        <a:latin typeface="+mn-lt"/>
                        <a:cs typeface="Myanmar Text" panose="020B0502040204020203"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BDDE1"/>
                    </a:solidFill>
                  </a:tcPr>
                </a:tc>
                <a:tc>
                  <a:txBody>
                    <a:bodyPr/>
                    <a:lstStyle/>
                    <a:p>
                      <a:pPr algn="ctr">
                        <a:lnSpc>
                          <a:spcPct val="100000"/>
                        </a:lnSpc>
                      </a:pPr>
                      <a:endParaRPr lang="x-none" sz="2400" dirty="0">
                        <a:solidFill>
                          <a:schemeClr val="tx1"/>
                        </a:solidFill>
                        <a:effectLst/>
                        <a:latin typeface="+mn-lt"/>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BDDE1"/>
                    </a:solidFill>
                  </a:tcPr>
                </a:tc>
                <a:tc>
                  <a:txBody>
                    <a:bodyPr/>
                    <a:lstStyle/>
                    <a:p>
                      <a:pPr algn="ctr">
                        <a:lnSpc>
                          <a:spcPct val="100000"/>
                        </a:lnSpc>
                      </a:pPr>
                      <a:endParaRPr lang="x-none" sz="2400" dirty="0">
                        <a:solidFill>
                          <a:schemeClr val="tx1"/>
                        </a:solidFill>
                        <a:effectLst/>
                        <a:latin typeface="+mn-lt"/>
                        <a:cs typeface="Myanmar Text" panose="020B0502040204020203"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BDDE1"/>
                    </a:solidFill>
                  </a:tcPr>
                </a:tc>
                <a:extLst>
                  <a:ext uri="{0D108BD9-81ED-4DB2-BD59-A6C34878D82A}">
                    <a16:rowId xmlns:a16="http://schemas.microsoft.com/office/drawing/2014/main" val="1629706791"/>
                  </a:ext>
                </a:extLst>
              </a:tr>
              <a:tr h="407608">
                <a:tc>
                  <a:txBody>
                    <a:bodyPr/>
                    <a:lstStyle/>
                    <a:p>
                      <a:pPr indent="139700" algn="l">
                        <a:lnSpc>
                          <a:spcPct val="100000"/>
                        </a:lnSpc>
                        <a:spcAft>
                          <a:spcPts val="0"/>
                        </a:spcAft>
                      </a:pPr>
                      <a:r>
                        <a:rPr lang="en-AU" sz="2400" dirty="0">
                          <a:solidFill>
                            <a:schemeClr val="tx1"/>
                          </a:solidFill>
                          <a:effectLst/>
                          <a:latin typeface="+mn-lt"/>
                        </a:rPr>
                        <a:t>Low (risk score &lt; 0)</a:t>
                      </a:r>
                      <a:endParaRPr lang="x-none" sz="2400" b="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BDDE1"/>
                    </a:solidFill>
                  </a:tcPr>
                </a:tc>
                <a:tc>
                  <a:txBody>
                    <a:bodyPr/>
                    <a:lstStyle/>
                    <a:p>
                      <a:pPr algn="ctr">
                        <a:lnSpc>
                          <a:spcPct val="100000"/>
                        </a:lnSpc>
                        <a:spcAft>
                          <a:spcPts val="0"/>
                        </a:spcAft>
                      </a:pPr>
                      <a:r>
                        <a:rPr lang="en-AU" sz="2400">
                          <a:solidFill>
                            <a:schemeClr val="tx1"/>
                          </a:solidFill>
                          <a:effectLst/>
                          <a:latin typeface="+mn-lt"/>
                        </a:rPr>
                        <a:t>0.27</a:t>
                      </a:r>
                      <a:endParaRPr lang="x-none" sz="240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BDDE1"/>
                    </a:solidFill>
                  </a:tcPr>
                </a:tc>
                <a:tc>
                  <a:txBody>
                    <a:bodyPr/>
                    <a:lstStyle/>
                    <a:p>
                      <a:pPr algn="ctr">
                        <a:lnSpc>
                          <a:spcPct val="100000"/>
                        </a:lnSpc>
                        <a:spcAft>
                          <a:spcPts val="0"/>
                        </a:spcAft>
                      </a:pPr>
                      <a:r>
                        <a:rPr lang="en-AU" sz="2400">
                          <a:solidFill>
                            <a:schemeClr val="tx1"/>
                          </a:solidFill>
                          <a:effectLst/>
                          <a:latin typeface="+mn-lt"/>
                        </a:rPr>
                        <a:t>(0.20, 0.36)</a:t>
                      </a:r>
                      <a:endParaRPr lang="x-none" sz="240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BDDE1"/>
                    </a:solidFill>
                  </a:tcPr>
                </a:tc>
                <a:tc>
                  <a:txBody>
                    <a:bodyPr/>
                    <a:lstStyle/>
                    <a:p>
                      <a:pPr algn="ctr">
                        <a:lnSpc>
                          <a:spcPct val="100000"/>
                        </a:lnSpc>
                        <a:spcAft>
                          <a:spcPts val="0"/>
                        </a:spcAft>
                      </a:pPr>
                      <a:r>
                        <a:rPr lang="en-AU" sz="2400" dirty="0">
                          <a:solidFill>
                            <a:schemeClr val="tx1"/>
                          </a:solidFill>
                          <a:effectLst/>
                          <a:latin typeface="+mn-lt"/>
                        </a:rPr>
                        <a:t>0.21</a:t>
                      </a:r>
                      <a:endParaRPr lang="x-none" sz="240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BDDE1"/>
                    </a:solidFill>
                  </a:tcPr>
                </a:tc>
                <a:tc>
                  <a:txBody>
                    <a:bodyPr/>
                    <a:lstStyle/>
                    <a:p>
                      <a:pPr algn="ctr">
                        <a:lnSpc>
                          <a:spcPct val="100000"/>
                        </a:lnSpc>
                        <a:spcAft>
                          <a:spcPts val="0"/>
                        </a:spcAft>
                      </a:pPr>
                      <a:r>
                        <a:rPr lang="en-AU" sz="2400" dirty="0">
                          <a:solidFill>
                            <a:schemeClr val="tx1"/>
                          </a:solidFill>
                          <a:effectLst/>
                          <a:latin typeface="+mn-lt"/>
                        </a:rPr>
                        <a:t>(0.17, 0.27)</a:t>
                      </a:r>
                      <a:endParaRPr lang="x-none" sz="240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BDDE1"/>
                    </a:solidFill>
                  </a:tcPr>
                </a:tc>
                <a:extLst>
                  <a:ext uri="{0D108BD9-81ED-4DB2-BD59-A6C34878D82A}">
                    <a16:rowId xmlns:a16="http://schemas.microsoft.com/office/drawing/2014/main" val="3643468125"/>
                  </a:ext>
                </a:extLst>
              </a:tr>
              <a:tr h="407608">
                <a:tc>
                  <a:txBody>
                    <a:bodyPr/>
                    <a:lstStyle/>
                    <a:p>
                      <a:pPr indent="139700" algn="l">
                        <a:lnSpc>
                          <a:spcPct val="100000"/>
                        </a:lnSpc>
                        <a:spcAft>
                          <a:spcPts val="0"/>
                        </a:spcAft>
                      </a:pPr>
                      <a:r>
                        <a:rPr lang="en-AU" sz="2400" dirty="0">
                          <a:solidFill>
                            <a:schemeClr val="tx1"/>
                          </a:solidFill>
                          <a:effectLst/>
                          <a:latin typeface="+mn-lt"/>
                        </a:rPr>
                        <a:t>Medium (risk score 0-4)</a:t>
                      </a:r>
                      <a:endParaRPr lang="x-none" sz="2400" b="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BDDE1"/>
                    </a:solidFill>
                  </a:tcPr>
                </a:tc>
                <a:tc>
                  <a:txBody>
                    <a:bodyPr/>
                    <a:lstStyle/>
                    <a:p>
                      <a:pPr algn="ctr">
                        <a:lnSpc>
                          <a:spcPct val="100000"/>
                        </a:lnSpc>
                        <a:spcAft>
                          <a:spcPts val="0"/>
                        </a:spcAft>
                      </a:pPr>
                      <a:r>
                        <a:rPr lang="en-AU" sz="2400" dirty="0">
                          <a:solidFill>
                            <a:schemeClr val="tx1"/>
                          </a:solidFill>
                          <a:effectLst/>
                          <a:latin typeface="+mn-lt"/>
                        </a:rPr>
                        <a:t>1</a:t>
                      </a:r>
                      <a:endParaRPr lang="x-none" sz="240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BDDE1"/>
                    </a:solidFill>
                  </a:tcPr>
                </a:tc>
                <a:tc>
                  <a:txBody>
                    <a:bodyPr/>
                    <a:lstStyle/>
                    <a:p>
                      <a:pPr algn="ctr">
                        <a:lnSpc>
                          <a:spcPct val="100000"/>
                        </a:lnSpc>
                      </a:pPr>
                      <a:endParaRPr lang="x-none" sz="2400">
                        <a:solidFill>
                          <a:schemeClr val="tx1"/>
                        </a:solidFill>
                        <a:effectLst/>
                        <a:latin typeface="+mn-lt"/>
                        <a:cs typeface="Myanmar Text" panose="020B0502040204020203"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BDDE1"/>
                    </a:solidFill>
                  </a:tcPr>
                </a:tc>
                <a:tc>
                  <a:txBody>
                    <a:bodyPr/>
                    <a:lstStyle/>
                    <a:p>
                      <a:pPr algn="ctr">
                        <a:lnSpc>
                          <a:spcPct val="100000"/>
                        </a:lnSpc>
                        <a:spcAft>
                          <a:spcPts val="0"/>
                        </a:spcAft>
                      </a:pPr>
                      <a:r>
                        <a:rPr lang="en-AU" sz="2400" dirty="0">
                          <a:solidFill>
                            <a:schemeClr val="tx1"/>
                          </a:solidFill>
                          <a:effectLst/>
                          <a:latin typeface="+mn-lt"/>
                        </a:rPr>
                        <a:t>1</a:t>
                      </a:r>
                      <a:endParaRPr lang="x-none" sz="240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BDDE1"/>
                    </a:solidFill>
                  </a:tcPr>
                </a:tc>
                <a:tc>
                  <a:txBody>
                    <a:bodyPr/>
                    <a:lstStyle/>
                    <a:p>
                      <a:pPr algn="ctr">
                        <a:lnSpc>
                          <a:spcPct val="100000"/>
                        </a:lnSpc>
                      </a:pPr>
                      <a:endParaRPr lang="x-none" sz="2400" dirty="0">
                        <a:solidFill>
                          <a:schemeClr val="tx1"/>
                        </a:solidFill>
                        <a:effectLst/>
                        <a:latin typeface="+mn-lt"/>
                        <a:cs typeface="Myanmar Text" panose="020B0502040204020203"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BDDE1"/>
                    </a:solidFill>
                  </a:tcPr>
                </a:tc>
                <a:extLst>
                  <a:ext uri="{0D108BD9-81ED-4DB2-BD59-A6C34878D82A}">
                    <a16:rowId xmlns:a16="http://schemas.microsoft.com/office/drawing/2014/main" val="1515738880"/>
                  </a:ext>
                </a:extLst>
              </a:tr>
              <a:tr h="407608">
                <a:tc>
                  <a:txBody>
                    <a:bodyPr/>
                    <a:lstStyle/>
                    <a:p>
                      <a:pPr indent="139700" algn="l">
                        <a:lnSpc>
                          <a:spcPct val="100000"/>
                        </a:lnSpc>
                        <a:spcAft>
                          <a:spcPts val="0"/>
                        </a:spcAft>
                      </a:pPr>
                      <a:r>
                        <a:rPr lang="en-AU" sz="2400" dirty="0">
                          <a:solidFill>
                            <a:schemeClr val="tx1"/>
                          </a:solidFill>
                          <a:effectLst/>
                          <a:latin typeface="+mn-lt"/>
                        </a:rPr>
                        <a:t>High (risk score ≥5)</a:t>
                      </a:r>
                      <a:endParaRPr lang="x-none" sz="2400" b="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DDE1"/>
                    </a:solidFill>
                  </a:tcPr>
                </a:tc>
                <a:tc>
                  <a:txBody>
                    <a:bodyPr/>
                    <a:lstStyle/>
                    <a:p>
                      <a:pPr algn="ctr">
                        <a:lnSpc>
                          <a:spcPct val="100000"/>
                        </a:lnSpc>
                        <a:spcAft>
                          <a:spcPts val="0"/>
                        </a:spcAft>
                      </a:pPr>
                      <a:r>
                        <a:rPr lang="en-AU" sz="2400">
                          <a:solidFill>
                            <a:schemeClr val="tx1"/>
                          </a:solidFill>
                          <a:effectLst/>
                          <a:latin typeface="+mn-lt"/>
                        </a:rPr>
                        <a:t>3.27</a:t>
                      </a:r>
                      <a:endParaRPr lang="x-none" sz="240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DDE1"/>
                    </a:solidFill>
                  </a:tcPr>
                </a:tc>
                <a:tc>
                  <a:txBody>
                    <a:bodyPr/>
                    <a:lstStyle/>
                    <a:p>
                      <a:pPr algn="ctr">
                        <a:lnSpc>
                          <a:spcPct val="100000"/>
                        </a:lnSpc>
                        <a:spcAft>
                          <a:spcPts val="0"/>
                        </a:spcAft>
                      </a:pPr>
                      <a:r>
                        <a:rPr lang="en-AU" sz="2400">
                          <a:solidFill>
                            <a:schemeClr val="tx1"/>
                          </a:solidFill>
                          <a:effectLst/>
                          <a:latin typeface="+mn-lt"/>
                        </a:rPr>
                        <a:t>(2.57, 4.15)</a:t>
                      </a:r>
                      <a:endParaRPr lang="x-none" sz="240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DDE1"/>
                    </a:solidFill>
                  </a:tcPr>
                </a:tc>
                <a:tc>
                  <a:txBody>
                    <a:bodyPr/>
                    <a:lstStyle/>
                    <a:p>
                      <a:pPr algn="ctr">
                        <a:lnSpc>
                          <a:spcPct val="100000"/>
                        </a:lnSpc>
                        <a:spcAft>
                          <a:spcPts val="0"/>
                        </a:spcAft>
                      </a:pPr>
                      <a:r>
                        <a:rPr lang="en-AU" sz="2400" dirty="0">
                          <a:solidFill>
                            <a:schemeClr val="tx1"/>
                          </a:solidFill>
                          <a:effectLst/>
                          <a:latin typeface="+mn-lt"/>
                        </a:rPr>
                        <a:t>3.81</a:t>
                      </a:r>
                      <a:endParaRPr lang="x-none" sz="240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DDE1"/>
                    </a:solidFill>
                  </a:tcPr>
                </a:tc>
                <a:tc>
                  <a:txBody>
                    <a:bodyPr/>
                    <a:lstStyle/>
                    <a:p>
                      <a:pPr algn="ctr">
                        <a:lnSpc>
                          <a:spcPct val="100000"/>
                        </a:lnSpc>
                        <a:spcAft>
                          <a:spcPts val="0"/>
                        </a:spcAft>
                      </a:pPr>
                      <a:r>
                        <a:rPr lang="en-AU" sz="2400" dirty="0">
                          <a:solidFill>
                            <a:schemeClr val="tx1"/>
                          </a:solidFill>
                          <a:effectLst/>
                          <a:latin typeface="+mn-lt"/>
                        </a:rPr>
                        <a:t>(3.12, 4.66)</a:t>
                      </a:r>
                      <a:endParaRPr lang="x-none" sz="240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DDE1"/>
                    </a:solidFill>
                  </a:tcPr>
                </a:tc>
                <a:extLst>
                  <a:ext uri="{0D108BD9-81ED-4DB2-BD59-A6C34878D82A}">
                    <a16:rowId xmlns:a16="http://schemas.microsoft.com/office/drawing/2014/main" val="317823407"/>
                  </a:ext>
                </a:extLst>
              </a:tr>
              <a:tr h="407608">
                <a:tc>
                  <a:txBody>
                    <a:bodyPr/>
                    <a:lstStyle/>
                    <a:p>
                      <a:pPr algn="l">
                        <a:lnSpc>
                          <a:spcPct val="100000"/>
                        </a:lnSpc>
                        <a:spcAft>
                          <a:spcPts val="0"/>
                        </a:spcAft>
                      </a:pPr>
                      <a:r>
                        <a:rPr lang="en-AU" sz="2400" b="1" dirty="0">
                          <a:solidFill>
                            <a:schemeClr val="tx1"/>
                          </a:solidFill>
                          <a:effectLst/>
                          <a:latin typeface="+mn-lt"/>
                        </a:rPr>
                        <a:t>Number at risk for CKD at 5 year: low/medium/high</a:t>
                      </a:r>
                      <a:endParaRPr lang="x-none" sz="2400" b="1"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DDE1"/>
                    </a:solidFill>
                  </a:tcPr>
                </a:tc>
                <a:tc gridSpan="2">
                  <a:txBody>
                    <a:bodyPr/>
                    <a:lstStyle/>
                    <a:p>
                      <a:pPr algn="ctr">
                        <a:lnSpc>
                          <a:spcPct val="100000"/>
                        </a:lnSpc>
                        <a:spcAft>
                          <a:spcPts val="0"/>
                        </a:spcAft>
                      </a:pPr>
                      <a:r>
                        <a:rPr lang="en-AU" sz="2400" dirty="0">
                          <a:solidFill>
                            <a:schemeClr val="tx1"/>
                          </a:solidFill>
                          <a:effectLst/>
                          <a:latin typeface="+mn-lt"/>
                        </a:rPr>
                        <a:t>3027/916/563 </a:t>
                      </a:r>
                      <a:endParaRPr lang="x-none" sz="240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DDE1"/>
                    </a:solidFill>
                  </a:tcPr>
                </a:tc>
                <a:tc hMerge="1">
                  <a:txBody>
                    <a:bodyPr/>
                    <a:lstStyle/>
                    <a:p>
                      <a:pPr algn="ctr">
                        <a:lnSpc>
                          <a:spcPct val="100000"/>
                        </a:lnSpc>
                        <a:spcAft>
                          <a:spcPts val="0"/>
                        </a:spcAft>
                      </a:pPr>
                      <a:endParaRPr lang="x-none" sz="240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DDE1"/>
                    </a:solidFill>
                  </a:tcPr>
                </a:tc>
                <a:tc gridSpan="2">
                  <a:txBody>
                    <a:bodyPr/>
                    <a:lstStyle/>
                    <a:p>
                      <a:pPr algn="ctr">
                        <a:lnSpc>
                          <a:spcPct val="100000"/>
                        </a:lnSpc>
                        <a:spcAft>
                          <a:spcPts val="0"/>
                        </a:spcAft>
                      </a:pPr>
                      <a:r>
                        <a:rPr lang="en-AU" sz="2400" dirty="0">
                          <a:solidFill>
                            <a:schemeClr val="tx1"/>
                          </a:solidFill>
                          <a:effectLst/>
                          <a:latin typeface="+mn-lt"/>
                        </a:rPr>
                        <a:t>3103/924/407 </a:t>
                      </a:r>
                      <a:endParaRPr lang="x-none" sz="240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DDE1"/>
                    </a:solidFill>
                  </a:tcPr>
                </a:tc>
                <a:tc hMerge="1">
                  <a:txBody>
                    <a:bodyPr/>
                    <a:lstStyle/>
                    <a:p>
                      <a:pPr algn="ctr">
                        <a:lnSpc>
                          <a:spcPct val="100000"/>
                        </a:lnSpc>
                        <a:spcAft>
                          <a:spcPts val="0"/>
                        </a:spcAft>
                      </a:pPr>
                      <a:endParaRPr lang="x-none" sz="240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DDE1"/>
                    </a:solidFill>
                  </a:tcPr>
                </a:tc>
                <a:extLst>
                  <a:ext uri="{0D108BD9-81ED-4DB2-BD59-A6C34878D82A}">
                    <a16:rowId xmlns:a16="http://schemas.microsoft.com/office/drawing/2014/main" val="3189057516"/>
                  </a:ext>
                </a:extLst>
              </a:tr>
              <a:tr h="407608">
                <a:tc>
                  <a:txBody>
                    <a:bodyPr/>
                    <a:lstStyle/>
                    <a:p>
                      <a:pPr algn="l">
                        <a:lnSpc>
                          <a:spcPct val="100000"/>
                        </a:lnSpc>
                        <a:spcAft>
                          <a:spcPts val="0"/>
                        </a:spcAft>
                      </a:pPr>
                      <a:r>
                        <a:rPr lang="en-AU" sz="2400" b="1" dirty="0">
                          <a:solidFill>
                            <a:schemeClr val="tx1"/>
                          </a:solidFill>
                          <a:effectLst/>
                          <a:latin typeface="+mn-lt"/>
                        </a:rPr>
                        <a:t>Kaplan-Meier percent progressed at 5 </a:t>
                      </a:r>
                      <a:r>
                        <a:rPr lang="en-AU" sz="2400" b="1" dirty="0" err="1">
                          <a:solidFill>
                            <a:schemeClr val="tx1"/>
                          </a:solidFill>
                          <a:effectLst/>
                          <a:latin typeface="+mn-lt"/>
                        </a:rPr>
                        <a:t>yr</a:t>
                      </a:r>
                      <a:r>
                        <a:rPr lang="en-AU" sz="2400" b="1" dirty="0">
                          <a:solidFill>
                            <a:schemeClr val="tx1"/>
                          </a:solidFill>
                          <a:effectLst/>
                          <a:latin typeface="+mn-lt"/>
                        </a:rPr>
                        <a:t> (95%CI)</a:t>
                      </a:r>
                      <a:endParaRPr lang="x-none" sz="2400" b="1"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BDDE1"/>
                    </a:solidFill>
                  </a:tcPr>
                </a:tc>
                <a:tc>
                  <a:txBody>
                    <a:bodyPr/>
                    <a:lstStyle/>
                    <a:p>
                      <a:pPr algn="ctr">
                        <a:lnSpc>
                          <a:spcPct val="100000"/>
                        </a:lnSpc>
                      </a:pPr>
                      <a:endParaRPr lang="x-none" sz="2400">
                        <a:solidFill>
                          <a:schemeClr val="tx1"/>
                        </a:solidFill>
                        <a:effectLst/>
                        <a:latin typeface="+mn-lt"/>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BDDE1"/>
                    </a:solidFill>
                  </a:tcPr>
                </a:tc>
                <a:tc>
                  <a:txBody>
                    <a:bodyPr/>
                    <a:lstStyle/>
                    <a:p>
                      <a:pPr algn="ctr">
                        <a:lnSpc>
                          <a:spcPct val="100000"/>
                        </a:lnSpc>
                      </a:pPr>
                      <a:endParaRPr lang="x-none" sz="2400">
                        <a:solidFill>
                          <a:schemeClr val="tx1"/>
                        </a:solidFill>
                        <a:effectLst/>
                        <a:latin typeface="+mn-lt"/>
                        <a:cs typeface="Myanmar Text" panose="020B0502040204020203"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BDDE1"/>
                    </a:solidFill>
                  </a:tcPr>
                </a:tc>
                <a:tc>
                  <a:txBody>
                    <a:bodyPr/>
                    <a:lstStyle/>
                    <a:p>
                      <a:pPr algn="ctr">
                        <a:lnSpc>
                          <a:spcPct val="100000"/>
                        </a:lnSpc>
                      </a:pPr>
                      <a:endParaRPr lang="x-none" sz="2400" dirty="0">
                        <a:solidFill>
                          <a:schemeClr val="tx1"/>
                        </a:solidFill>
                        <a:effectLst/>
                        <a:latin typeface="+mn-lt"/>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BDDE1"/>
                    </a:solidFill>
                  </a:tcPr>
                </a:tc>
                <a:tc>
                  <a:txBody>
                    <a:bodyPr/>
                    <a:lstStyle/>
                    <a:p>
                      <a:pPr algn="ctr">
                        <a:lnSpc>
                          <a:spcPct val="100000"/>
                        </a:lnSpc>
                      </a:pPr>
                      <a:endParaRPr lang="x-none" sz="2400" dirty="0">
                        <a:solidFill>
                          <a:schemeClr val="tx1"/>
                        </a:solidFill>
                        <a:effectLst/>
                        <a:latin typeface="+mn-lt"/>
                        <a:cs typeface="Myanmar Text" panose="020B0502040204020203"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BDDE1"/>
                    </a:solidFill>
                  </a:tcPr>
                </a:tc>
                <a:extLst>
                  <a:ext uri="{0D108BD9-81ED-4DB2-BD59-A6C34878D82A}">
                    <a16:rowId xmlns:a16="http://schemas.microsoft.com/office/drawing/2014/main" val="3933493894"/>
                  </a:ext>
                </a:extLst>
              </a:tr>
              <a:tr h="407608">
                <a:tc>
                  <a:txBody>
                    <a:bodyPr/>
                    <a:lstStyle/>
                    <a:p>
                      <a:pPr indent="139700" algn="l">
                        <a:lnSpc>
                          <a:spcPct val="100000"/>
                        </a:lnSpc>
                        <a:spcAft>
                          <a:spcPts val="0"/>
                        </a:spcAft>
                      </a:pPr>
                      <a:r>
                        <a:rPr lang="en-AU" sz="2400" dirty="0">
                          <a:solidFill>
                            <a:schemeClr val="tx1"/>
                          </a:solidFill>
                          <a:effectLst/>
                          <a:latin typeface="+mn-lt"/>
                        </a:rPr>
                        <a:t>Low (risk score &lt; 0)</a:t>
                      </a:r>
                      <a:endParaRPr lang="x-none" sz="2400" b="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BDDE1"/>
                    </a:solidFill>
                  </a:tcPr>
                </a:tc>
                <a:tc>
                  <a:txBody>
                    <a:bodyPr/>
                    <a:lstStyle/>
                    <a:p>
                      <a:pPr algn="ctr">
                        <a:lnSpc>
                          <a:spcPct val="100000"/>
                        </a:lnSpc>
                        <a:spcAft>
                          <a:spcPts val="0"/>
                        </a:spcAft>
                      </a:pPr>
                      <a:r>
                        <a:rPr lang="en-AU" sz="2400" dirty="0">
                          <a:solidFill>
                            <a:schemeClr val="tx1"/>
                          </a:solidFill>
                          <a:effectLst/>
                          <a:latin typeface="+mn-lt"/>
                        </a:rPr>
                        <a:t>1.31</a:t>
                      </a:r>
                      <a:endParaRPr lang="x-none" sz="240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BDDE1"/>
                    </a:solidFill>
                  </a:tcPr>
                </a:tc>
                <a:tc>
                  <a:txBody>
                    <a:bodyPr/>
                    <a:lstStyle/>
                    <a:p>
                      <a:pPr algn="ctr">
                        <a:lnSpc>
                          <a:spcPct val="100000"/>
                        </a:lnSpc>
                        <a:spcAft>
                          <a:spcPts val="0"/>
                        </a:spcAft>
                      </a:pPr>
                      <a:r>
                        <a:rPr lang="en-AU" sz="2400" dirty="0">
                          <a:solidFill>
                            <a:schemeClr val="tx1"/>
                          </a:solidFill>
                          <a:effectLst/>
                          <a:latin typeface="+mn-lt"/>
                        </a:rPr>
                        <a:t>(0.99, 1.73)</a:t>
                      </a:r>
                      <a:endParaRPr lang="x-none" sz="240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BDDE1"/>
                    </a:solidFill>
                  </a:tcPr>
                </a:tc>
                <a:tc>
                  <a:txBody>
                    <a:bodyPr/>
                    <a:lstStyle/>
                    <a:p>
                      <a:pPr algn="ctr">
                        <a:lnSpc>
                          <a:spcPct val="100000"/>
                        </a:lnSpc>
                        <a:spcAft>
                          <a:spcPts val="0"/>
                        </a:spcAft>
                      </a:pPr>
                      <a:r>
                        <a:rPr lang="en-AU" sz="2400" dirty="0">
                          <a:solidFill>
                            <a:schemeClr val="tx1"/>
                          </a:solidFill>
                          <a:effectLst/>
                          <a:latin typeface="+mn-lt"/>
                        </a:rPr>
                        <a:t>1.51</a:t>
                      </a:r>
                      <a:endParaRPr lang="x-none" sz="240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BDDE1"/>
                    </a:solidFill>
                  </a:tcPr>
                </a:tc>
                <a:tc>
                  <a:txBody>
                    <a:bodyPr/>
                    <a:lstStyle/>
                    <a:p>
                      <a:pPr algn="ctr">
                        <a:lnSpc>
                          <a:spcPct val="100000"/>
                        </a:lnSpc>
                        <a:spcAft>
                          <a:spcPts val="0"/>
                        </a:spcAft>
                      </a:pPr>
                      <a:r>
                        <a:rPr lang="en-AU" sz="2400" dirty="0">
                          <a:solidFill>
                            <a:schemeClr val="tx1"/>
                          </a:solidFill>
                          <a:effectLst/>
                          <a:latin typeface="+mn-lt"/>
                        </a:rPr>
                        <a:t>(1.21, 1.89)</a:t>
                      </a:r>
                      <a:endParaRPr lang="x-none" sz="240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BDDE1"/>
                    </a:solidFill>
                  </a:tcPr>
                </a:tc>
                <a:extLst>
                  <a:ext uri="{0D108BD9-81ED-4DB2-BD59-A6C34878D82A}">
                    <a16:rowId xmlns:a16="http://schemas.microsoft.com/office/drawing/2014/main" val="1922852681"/>
                  </a:ext>
                </a:extLst>
              </a:tr>
              <a:tr h="407608">
                <a:tc>
                  <a:txBody>
                    <a:bodyPr/>
                    <a:lstStyle/>
                    <a:p>
                      <a:pPr indent="139700" algn="l">
                        <a:lnSpc>
                          <a:spcPct val="100000"/>
                        </a:lnSpc>
                        <a:spcAft>
                          <a:spcPts val="0"/>
                        </a:spcAft>
                      </a:pPr>
                      <a:r>
                        <a:rPr lang="en-AU" sz="2400" dirty="0">
                          <a:solidFill>
                            <a:schemeClr val="tx1"/>
                          </a:solidFill>
                          <a:effectLst/>
                          <a:latin typeface="+mn-lt"/>
                        </a:rPr>
                        <a:t>Medium (risk score 0-4)</a:t>
                      </a:r>
                      <a:endParaRPr lang="x-none" sz="2400" b="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BDDE1"/>
                    </a:solidFill>
                  </a:tcPr>
                </a:tc>
                <a:tc>
                  <a:txBody>
                    <a:bodyPr/>
                    <a:lstStyle/>
                    <a:p>
                      <a:pPr algn="ctr">
                        <a:lnSpc>
                          <a:spcPct val="100000"/>
                        </a:lnSpc>
                        <a:spcAft>
                          <a:spcPts val="0"/>
                        </a:spcAft>
                      </a:pPr>
                      <a:r>
                        <a:rPr lang="en-AU" sz="2400" dirty="0">
                          <a:solidFill>
                            <a:schemeClr val="tx1"/>
                          </a:solidFill>
                          <a:effectLst/>
                          <a:latin typeface="+mn-lt"/>
                        </a:rPr>
                        <a:t>5.53</a:t>
                      </a:r>
                      <a:endParaRPr lang="x-none" sz="240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BDDE1"/>
                    </a:solidFill>
                  </a:tcPr>
                </a:tc>
                <a:tc>
                  <a:txBody>
                    <a:bodyPr/>
                    <a:lstStyle/>
                    <a:p>
                      <a:pPr algn="ctr">
                        <a:lnSpc>
                          <a:spcPct val="100000"/>
                        </a:lnSpc>
                        <a:spcAft>
                          <a:spcPts val="0"/>
                        </a:spcAft>
                      </a:pPr>
                      <a:r>
                        <a:rPr lang="en-AU" sz="2400" dirty="0">
                          <a:solidFill>
                            <a:schemeClr val="tx1"/>
                          </a:solidFill>
                          <a:effectLst/>
                          <a:latin typeface="+mn-lt"/>
                        </a:rPr>
                        <a:t>(4.33, 7.04)</a:t>
                      </a:r>
                      <a:endParaRPr lang="x-none" sz="240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BDDE1"/>
                    </a:solidFill>
                  </a:tcPr>
                </a:tc>
                <a:tc>
                  <a:txBody>
                    <a:bodyPr/>
                    <a:lstStyle/>
                    <a:p>
                      <a:pPr algn="ctr">
                        <a:lnSpc>
                          <a:spcPct val="100000"/>
                        </a:lnSpc>
                        <a:spcAft>
                          <a:spcPts val="0"/>
                        </a:spcAft>
                      </a:pPr>
                      <a:r>
                        <a:rPr lang="en-AU" sz="2400" dirty="0">
                          <a:solidFill>
                            <a:schemeClr val="tx1"/>
                          </a:solidFill>
                          <a:effectLst/>
                          <a:latin typeface="+mn-lt"/>
                        </a:rPr>
                        <a:t>7.01</a:t>
                      </a:r>
                      <a:endParaRPr lang="x-none" sz="240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BDDE1"/>
                    </a:solidFill>
                  </a:tcPr>
                </a:tc>
                <a:tc>
                  <a:txBody>
                    <a:bodyPr/>
                    <a:lstStyle/>
                    <a:p>
                      <a:pPr algn="ctr">
                        <a:lnSpc>
                          <a:spcPct val="100000"/>
                        </a:lnSpc>
                        <a:spcAft>
                          <a:spcPts val="0"/>
                        </a:spcAft>
                      </a:pPr>
                      <a:r>
                        <a:rPr lang="en-AU" sz="2400" dirty="0">
                          <a:solidFill>
                            <a:schemeClr val="tx1"/>
                          </a:solidFill>
                          <a:effectLst/>
                          <a:latin typeface="+mn-lt"/>
                        </a:rPr>
                        <a:t>(5.86, 8.37)</a:t>
                      </a:r>
                      <a:endParaRPr lang="x-none" sz="240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BDDE1"/>
                    </a:solidFill>
                  </a:tcPr>
                </a:tc>
                <a:extLst>
                  <a:ext uri="{0D108BD9-81ED-4DB2-BD59-A6C34878D82A}">
                    <a16:rowId xmlns:a16="http://schemas.microsoft.com/office/drawing/2014/main" val="3922978819"/>
                  </a:ext>
                </a:extLst>
              </a:tr>
              <a:tr h="470072">
                <a:tc>
                  <a:txBody>
                    <a:bodyPr/>
                    <a:lstStyle/>
                    <a:p>
                      <a:pPr indent="139700" algn="l">
                        <a:lnSpc>
                          <a:spcPct val="100000"/>
                        </a:lnSpc>
                        <a:spcAft>
                          <a:spcPts val="0"/>
                        </a:spcAft>
                      </a:pPr>
                      <a:r>
                        <a:rPr lang="en-AU" sz="2400" dirty="0">
                          <a:solidFill>
                            <a:schemeClr val="tx1"/>
                          </a:solidFill>
                          <a:effectLst/>
                          <a:latin typeface="+mn-lt"/>
                        </a:rPr>
                        <a:t>High (risk score ≥5)</a:t>
                      </a:r>
                      <a:endParaRPr lang="x-none" sz="2400" b="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DDE1"/>
                    </a:solidFill>
                  </a:tcPr>
                </a:tc>
                <a:tc>
                  <a:txBody>
                    <a:bodyPr/>
                    <a:lstStyle/>
                    <a:p>
                      <a:pPr algn="ctr">
                        <a:lnSpc>
                          <a:spcPct val="100000"/>
                        </a:lnSpc>
                        <a:spcAft>
                          <a:spcPts val="0"/>
                        </a:spcAft>
                      </a:pPr>
                      <a:r>
                        <a:rPr lang="en-AU" sz="2400" dirty="0">
                          <a:solidFill>
                            <a:schemeClr val="tx1"/>
                          </a:solidFill>
                          <a:effectLst/>
                          <a:latin typeface="+mn-lt"/>
                        </a:rPr>
                        <a:t>19.24</a:t>
                      </a:r>
                      <a:endParaRPr lang="x-none" sz="240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DDE1"/>
                    </a:solidFill>
                  </a:tcPr>
                </a:tc>
                <a:tc>
                  <a:txBody>
                    <a:bodyPr/>
                    <a:lstStyle/>
                    <a:p>
                      <a:pPr algn="ctr">
                        <a:lnSpc>
                          <a:spcPct val="100000"/>
                        </a:lnSpc>
                        <a:spcAft>
                          <a:spcPts val="0"/>
                        </a:spcAft>
                      </a:pPr>
                      <a:r>
                        <a:rPr lang="en-AU" sz="2400" dirty="0">
                          <a:solidFill>
                            <a:schemeClr val="tx1"/>
                          </a:solidFill>
                          <a:effectLst/>
                          <a:latin typeface="+mn-lt"/>
                        </a:rPr>
                        <a:t>(16.65, 22.17)</a:t>
                      </a:r>
                      <a:endParaRPr lang="x-none" sz="240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DDE1"/>
                    </a:solidFill>
                  </a:tcPr>
                </a:tc>
                <a:tc>
                  <a:txBody>
                    <a:bodyPr/>
                    <a:lstStyle/>
                    <a:p>
                      <a:pPr algn="ctr">
                        <a:lnSpc>
                          <a:spcPct val="100000"/>
                        </a:lnSpc>
                        <a:spcAft>
                          <a:spcPts val="0"/>
                        </a:spcAft>
                      </a:pPr>
                      <a:r>
                        <a:rPr lang="en-AU" sz="2400" dirty="0">
                          <a:solidFill>
                            <a:schemeClr val="tx1"/>
                          </a:solidFill>
                          <a:effectLst/>
                          <a:latin typeface="+mn-lt"/>
                        </a:rPr>
                        <a:t>24.99</a:t>
                      </a:r>
                      <a:endParaRPr lang="x-none" sz="240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DDE1"/>
                    </a:solidFill>
                  </a:tcPr>
                </a:tc>
                <a:tc>
                  <a:txBody>
                    <a:bodyPr/>
                    <a:lstStyle/>
                    <a:p>
                      <a:pPr algn="ctr">
                        <a:lnSpc>
                          <a:spcPct val="100000"/>
                        </a:lnSpc>
                        <a:spcAft>
                          <a:spcPts val="0"/>
                        </a:spcAft>
                      </a:pPr>
                      <a:r>
                        <a:rPr lang="en-AU" sz="2400" dirty="0">
                          <a:solidFill>
                            <a:schemeClr val="tx1"/>
                          </a:solidFill>
                          <a:effectLst/>
                          <a:latin typeface="+mn-lt"/>
                        </a:rPr>
                        <a:t>(22.26, 27.98)</a:t>
                      </a:r>
                      <a:endParaRPr lang="x-none" sz="240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DDE1"/>
                    </a:solidFill>
                  </a:tcPr>
                </a:tc>
                <a:extLst>
                  <a:ext uri="{0D108BD9-81ED-4DB2-BD59-A6C34878D82A}">
                    <a16:rowId xmlns:a16="http://schemas.microsoft.com/office/drawing/2014/main" val="3204449666"/>
                  </a:ext>
                </a:extLst>
              </a:tr>
              <a:tr h="407608">
                <a:tc>
                  <a:txBody>
                    <a:bodyPr/>
                    <a:lstStyle/>
                    <a:p>
                      <a:pPr algn="l">
                        <a:lnSpc>
                          <a:spcPct val="100000"/>
                        </a:lnSpc>
                        <a:spcAft>
                          <a:spcPts val="0"/>
                        </a:spcAft>
                      </a:pPr>
                      <a:r>
                        <a:rPr lang="en-AU" sz="2400" b="1" dirty="0">
                          <a:solidFill>
                            <a:schemeClr val="tx1"/>
                          </a:solidFill>
                          <a:effectLst/>
                          <a:latin typeface="+mn-lt"/>
                          <a:ea typeface="Times New Roman" panose="02020603050405020304" pitchFamily="18" charset="0"/>
                          <a:cs typeface="Myanmar Text" panose="020B0502040204020203" pitchFamily="34" charset="0"/>
                        </a:rPr>
                        <a:t>Kaplan-Meier percent progressed at 10 </a:t>
                      </a:r>
                      <a:r>
                        <a:rPr lang="en-AU" sz="2400" b="1" dirty="0" err="1">
                          <a:solidFill>
                            <a:schemeClr val="tx1"/>
                          </a:solidFill>
                          <a:effectLst/>
                          <a:latin typeface="+mn-lt"/>
                          <a:ea typeface="Times New Roman" panose="02020603050405020304" pitchFamily="18" charset="0"/>
                          <a:cs typeface="Myanmar Text" panose="020B0502040204020203" pitchFamily="34" charset="0"/>
                        </a:rPr>
                        <a:t>yr</a:t>
                      </a:r>
                      <a:r>
                        <a:rPr lang="en-AU" sz="2400" b="1" dirty="0">
                          <a:solidFill>
                            <a:schemeClr val="tx1"/>
                          </a:solidFill>
                          <a:effectLst/>
                          <a:latin typeface="+mn-lt"/>
                          <a:ea typeface="Times New Roman" panose="02020603050405020304" pitchFamily="18" charset="0"/>
                          <a:cs typeface="Myanmar Text" panose="020B0502040204020203" pitchFamily="34" charset="0"/>
                        </a:rPr>
                        <a:t> (95%CI)</a:t>
                      </a:r>
                      <a:endParaRPr lang="x-none" sz="240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BDDE1"/>
                    </a:solidFill>
                  </a:tcPr>
                </a:tc>
                <a:tc>
                  <a:txBody>
                    <a:bodyPr/>
                    <a:lstStyle/>
                    <a:p>
                      <a:pPr algn="ctr">
                        <a:lnSpc>
                          <a:spcPct val="100000"/>
                        </a:lnSpc>
                      </a:pPr>
                      <a:endParaRPr lang="x-none" sz="2400">
                        <a:solidFill>
                          <a:schemeClr val="tx1"/>
                        </a:solidFill>
                        <a:effectLst/>
                        <a:latin typeface="+mn-lt"/>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BDDE1"/>
                    </a:solidFill>
                  </a:tcPr>
                </a:tc>
                <a:tc>
                  <a:txBody>
                    <a:bodyPr/>
                    <a:lstStyle/>
                    <a:p>
                      <a:pPr algn="ctr">
                        <a:lnSpc>
                          <a:spcPct val="100000"/>
                        </a:lnSpc>
                      </a:pPr>
                      <a:endParaRPr lang="x-none" sz="2400" dirty="0">
                        <a:solidFill>
                          <a:schemeClr val="tx1"/>
                        </a:solidFill>
                        <a:effectLst/>
                        <a:latin typeface="+mn-lt"/>
                        <a:cs typeface="Myanmar Text" panose="020B0502040204020203"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BDDE1"/>
                    </a:solidFill>
                  </a:tcPr>
                </a:tc>
                <a:tc>
                  <a:txBody>
                    <a:bodyPr/>
                    <a:lstStyle/>
                    <a:p>
                      <a:pPr algn="ctr">
                        <a:lnSpc>
                          <a:spcPct val="100000"/>
                        </a:lnSpc>
                      </a:pPr>
                      <a:endParaRPr lang="x-none" sz="2400" dirty="0">
                        <a:solidFill>
                          <a:schemeClr val="tx1"/>
                        </a:solidFill>
                        <a:effectLst/>
                        <a:latin typeface="+mn-lt"/>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BDDE1"/>
                    </a:solidFill>
                  </a:tcPr>
                </a:tc>
                <a:tc>
                  <a:txBody>
                    <a:bodyPr/>
                    <a:lstStyle/>
                    <a:p>
                      <a:pPr algn="ctr">
                        <a:lnSpc>
                          <a:spcPct val="100000"/>
                        </a:lnSpc>
                      </a:pPr>
                      <a:endParaRPr lang="x-none" sz="2400" dirty="0">
                        <a:solidFill>
                          <a:schemeClr val="tx1"/>
                        </a:solidFill>
                        <a:effectLst/>
                        <a:latin typeface="+mn-lt"/>
                        <a:cs typeface="Myanmar Text" panose="020B0502040204020203"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BDDE1"/>
                    </a:solidFill>
                  </a:tcPr>
                </a:tc>
                <a:extLst>
                  <a:ext uri="{0D108BD9-81ED-4DB2-BD59-A6C34878D82A}">
                    <a16:rowId xmlns:a16="http://schemas.microsoft.com/office/drawing/2014/main" val="178059519"/>
                  </a:ext>
                </a:extLst>
              </a:tr>
              <a:tr h="407608">
                <a:tc>
                  <a:txBody>
                    <a:bodyPr/>
                    <a:lstStyle/>
                    <a:p>
                      <a:pPr indent="139700" algn="l">
                        <a:lnSpc>
                          <a:spcPct val="100000"/>
                        </a:lnSpc>
                        <a:spcAft>
                          <a:spcPts val="0"/>
                        </a:spcAft>
                      </a:pPr>
                      <a:r>
                        <a:rPr lang="en-AU" sz="2400" dirty="0">
                          <a:solidFill>
                            <a:schemeClr val="tx1"/>
                          </a:solidFill>
                          <a:effectLst/>
                          <a:latin typeface="+mn-lt"/>
                          <a:ea typeface="Times New Roman" panose="02020603050405020304" pitchFamily="18" charset="0"/>
                          <a:cs typeface="Myanmar Text" panose="020B0502040204020203" pitchFamily="34" charset="0"/>
                        </a:rPr>
                        <a:t>Low (risk score &lt; 0)</a:t>
                      </a:r>
                      <a:endParaRPr lang="x-none" sz="240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BDDE1"/>
                    </a:solidFill>
                  </a:tcPr>
                </a:tc>
                <a:tc>
                  <a:txBody>
                    <a:bodyPr/>
                    <a:lstStyle/>
                    <a:p>
                      <a:pPr algn="ctr">
                        <a:lnSpc>
                          <a:spcPct val="100000"/>
                        </a:lnSpc>
                        <a:spcAft>
                          <a:spcPts val="0"/>
                        </a:spcAft>
                      </a:pPr>
                      <a:r>
                        <a:rPr lang="en-AU" sz="2400">
                          <a:solidFill>
                            <a:schemeClr val="tx1"/>
                          </a:solidFill>
                          <a:effectLst/>
                          <a:latin typeface="+mn-lt"/>
                          <a:ea typeface="Times New Roman" panose="02020603050405020304" pitchFamily="18" charset="0"/>
                          <a:cs typeface="Myanmar Text" panose="020B0502040204020203" pitchFamily="34" charset="0"/>
                        </a:rPr>
                        <a:t>2.7</a:t>
                      </a:r>
                      <a:endParaRPr lang="x-none" sz="240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BDDE1"/>
                    </a:solidFill>
                  </a:tcPr>
                </a:tc>
                <a:tc>
                  <a:txBody>
                    <a:bodyPr/>
                    <a:lstStyle/>
                    <a:p>
                      <a:pPr algn="ctr">
                        <a:lnSpc>
                          <a:spcPct val="100000"/>
                        </a:lnSpc>
                        <a:spcAft>
                          <a:spcPts val="0"/>
                        </a:spcAft>
                      </a:pPr>
                      <a:r>
                        <a:rPr lang="en-AU" sz="2400">
                          <a:solidFill>
                            <a:schemeClr val="tx1"/>
                          </a:solidFill>
                          <a:effectLst/>
                          <a:latin typeface="+mn-lt"/>
                          <a:ea typeface="Times New Roman" panose="02020603050405020304" pitchFamily="18" charset="0"/>
                          <a:cs typeface="Myanmar Text" panose="020B0502040204020203" pitchFamily="34" charset="0"/>
                        </a:rPr>
                        <a:t>(2.15, 3.4)</a:t>
                      </a:r>
                      <a:endParaRPr lang="x-none" sz="240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BDDE1"/>
                    </a:solidFill>
                  </a:tcPr>
                </a:tc>
                <a:tc>
                  <a:txBody>
                    <a:bodyPr/>
                    <a:lstStyle/>
                    <a:p>
                      <a:pPr algn="ctr">
                        <a:lnSpc>
                          <a:spcPct val="100000"/>
                        </a:lnSpc>
                        <a:spcAft>
                          <a:spcPts val="0"/>
                        </a:spcAft>
                      </a:pPr>
                      <a:r>
                        <a:rPr lang="en-AU" sz="2400" dirty="0">
                          <a:solidFill>
                            <a:schemeClr val="tx1"/>
                          </a:solidFill>
                          <a:effectLst/>
                          <a:latin typeface="+mn-lt"/>
                          <a:ea typeface="Times New Roman" panose="02020603050405020304" pitchFamily="18" charset="0"/>
                          <a:cs typeface="Myanmar Text" panose="020B0502040204020203" pitchFamily="34" charset="0"/>
                        </a:rPr>
                        <a:t>3.49</a:t>
                      </a:r>
                      <a:endParaRPr lang="x-none" sz="240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BDDE1"/>
                    </a:solidFill>
                  </a:tcPr>
                </a:tc>
                <a:tc>
                  <a:txBody>
                    <a:bodyPr/>
                    <a:lstStyle/>
                    <a:p>
                      <a:pPr algn="ctr">
                        <a:lnSpc>
                          <a:spcPct val="100000"/>
                        </a:lnSpc>
                        <a:spcAft>
                          <a:spcPts val="0"/>
                        </a:spcAft>
                      </a:pPr>
                      <a:r>
                        <a:rPr lang="en-AU" sz="2400" dirty="0">
                          <a:solidFill>
                            <a:schemeClr val="tx1"/>
                          </a:solidFill>
                          <a:effectLst/>
                          <a:latin typeface="+mn-lt"/>
                          <a:ea typeface="Times New Roman" panose="02020603050405020304" pitchFamily="18" charset="0"/>
                          <a:cs typeface="Myanmar Text" panose="020B0502040204020203" pitchFamily="34" charset="0"/>
                        </a:rPr>
                        <a:t>(2.67, 4.56)</a:t>
                      </a:r>
                      <a:endParaRPr lang="x-none" sz="240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BDDE1"/>
                    </a:solidFill>
                  </a:tcPr>
                </a:tc>
                <a:extLst>
                  <a:ext uri="{0D108BD9-81ED-4DB2-BD59-A6C34878D82A}">
                    <a16:rowId xmlns:a16="http://schemas.microsoft.com/office/drawing/2014/main" val="2090690879"/>
                  </a:ext>
                </a:extLst>
              </a:tr>
              <a:tr h="407608">
                <a:tc>
                  <a:txBody>
                    <a:bodyPr/>
                    <a:lstStyle/>
                    <a:p>
                      <a:pPr indent="139700" algn="l">
                        <a:lnSpc>
                          <a:spcPct val="100000"/>
                        </a:lnSpc>
                        <a:spcAft>
                          <a:spcPts val="0"/>
                        </a:spcAft>
                      </a:pPr>
                      <a:r>
                        <a:rPr lang="en-AU" sz="2400" dirty="0">
                          <a:solidFill>
                            <a:schemeClr val="tx1"/>
                          </a:solidFill>
                          <a:effectLst/>
                          <a:latin typeface="+mn-lt"/>
                          <a:ea typeface="Times New Roman" panose="02020603050405020304" pitchFamily="18" charset="0"/>
                          <a:cs typeface="Myanmar Text" panose="020B0502040204020203" pitchFamily="34" charset="0"/>
                        </a:rPr>
                        <a:t>Medium (risk score 0-4)</a:t>
                      </a:r>
                      <a:endParaRPr lang="x-none" sz="240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BDDE1"/>
                    </a:solidFill>
                  </a:tcPr>
                </a:tc>
                <a:tc>
                  <a:txBody>
                    <a:bodyPr/>
                    <a:lstStyle/>
                    <a:p>
                      <a:pPr algn="ctr">
                        <a:lnSpc>
                          <a:spcPct val="100000"/>
                        </a:lnSpc>
                        <a:spcAft>
                          <a:spcPts val="0"/>
                        </a:spcAft>
                      </a:pPr>
                      <a:r>
                        <a:rPr lang="en-AU" sz="2400">
                          <a:solidFill>
                            <a:schemeClr val="tx1"/>
                          </a:solidFill>
                          <a:effectLst/>
                          <a:latin typeface="+mn-lt"/>
                          <a:ea typeface="Times New Roman" panose="02020603050405020304" pitchFamily="18" charset="0"/>
                          <a:cs typeface="Myanmar Text" panose="020B0502040204020203" pitchFamily="34" charset="0"/>
                        </a:rPr>
                        <a:t>8.92</a:t>
                      </a:r>
                      <a:endParaRPr lang="x-none" sz="240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BDDE1"/>
                    </a:solidFill>
                  </a:tcPr>
                </a:tc>
                <a:tc>
                  <a:txBody>
                    <a:bodyPr/>
                    <a:lstStyle/>
                    <a:p>
                      <a:pPr algn="ctr">
                        <a:lnSpc>
                          <a:spcPct val="100000"/>
                        </a:lnSpc>
                        <a:spcAft>
                          <a:spcPts val="0"/>
                        </a:spcAft>
                      </a:pPr>
                      <a:r>
                        <a:rPr lang="en-AU" sz="2400" dirty="0">
                          <a:solidFill>
                            <a:schemeClr val="tx1"/>
                          </a:solidFill>
                          <a:effectLst/>
                          <a:latin typeface="+mn-lt"/>
                          <a:ea typeface="Times New Roman" panose="02020603050405020304" pitchFamily="18" charset="0"/>
                          <a:cs typeface="Myanmar Text" panose="020B0502040204020203" pitchFamily="34" charset="0"/>
                        </a:rPr>
                        <a:t>(7.18, 11.05)</a:t>
                      </a:r>
                      <a:endParaRPr lang="x-none" sz="240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BDDE1"/>
                    </a:solidFill>
                  </a:tcPr>
                </a:tc>
                <a:tc>
                  <a:txBody>
                    <a:bodyPr/>
                    <a:lstStyle/>
                    <a:p>
                      <a:pPr algn="ctr">
                        <a:lnSpc>
                          <a:spcPct val="100000"/>
                        </a:lnSpc>
                        <a:spcAft>
                          <a:spcPts val="0"/>
                        </a:spcAft>
                      </a:pPr>
                      <a:r>
                        <a:rPr lang="en-AU" sz="2400" dirty="0">
                          <a:solidFill>
                            <a:schemeClr val="tx1"/>
                          </a:solidFill>
                          <a:effectLst/>
                          <a:latin typeface="+mn-lt"/>
                          <a:ea typeface="Times New Roman" panose="02020603050405020304" pitchFamily="18" charset="0"/>
                          <a:cs typeface="Myanmar Text" panose="020B0502040204020203" pitchFamily="34" charset="0"/>
                        </a:rPr>
                        <a:t>11.68</a:t>
                      </a:r>
                      <a:endParaRPr lang="x-none" sz="240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BDDE1"/>
                    </a:solidFill>
                  </a:tcPr>
                </a:tc>
                <a:tc>
                  <a:txBody>
                    <a:bodyPr/>
                    <a:lstStyle/>
                    <a:p>
                      <a:pPr algn="ctr">
                        <a:lnSpc>
                          <a:spcPct val="100000"/>
                        </a:lnSpc>
                        <a:spcAft>
                          <a:spcPts val="0"/>
                        </a:spcAft>
                      </a:pPr>
                      <a:r>
                        <a:rPr lang="en-AU" sz="2400" dirty="0">
                          <a:solidFill>
                            <a:schemeClr val="tx1"/>
                          </a:solidFill>
                          <a:effectLst/>
                          <a:latin typeface="+mn-lt"/>
                          <a:ea typeface="Times New Roman" panose="02020603050405020304" pitchFamily="18" charset="0"/>
                          <a:cs typeface="Myanmar Text" panose="020B0502040204020203" pitchFamily="34" charset="0"/>
                        </a:rPr>
                        <a:t>(9.59, 14.19)</a:t>
                      </a:r>
                      <a:endParaRPr lang="x-none" sz="240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BDDE1"/>
                    </a:solidFill>
                  </a:tcPr>
                </a:tc>
                <a:extLst>
                  <a:ext uri="{0D108BD9-81ED-4DB2-BD59-A6C34878D82A}">
                    <a16:rowId xmlns:a16="http://schemas.microsoft.com/office/drawing/2014/main" val="3171085185"/>
                  </a:ext>
                </a:extLst>
              </a:tr>
              <a:tr h="407608">
                <a:tc>
                  <a:txBody>
                    <a:bodyPr/>
                    <a:lstStyle/>
                    <a:p>
                      <a:pPr indent="139700" algn="l">
                        <a:lnSpc>
                          <a:spcPct val="100000"/>
                        </a:lnSpc>
                        <a:spcAft>
                          <a:spcPts val="0"/>
                        </a:spcAft>
                      </a:pPr>
                      <a:r>
                        <a:rPr lang="en-AU" sz="2400" dirty="0">
                          <a:solidFill>
                            <a:schemeClr val="tx1"/>
                          </a:solidFill>
                          <a:effectLst/>
                          <a:latin typeface="+mn-lt"/>
                          <a:ea typeface="Times New Roman" panose="02020603050405020304" pitchFamily="18" charset="0"/>
                          <a:cs typeface="Myanmar Text" panose="020B0502040204020203" pitchFamily="34" charset="0"/>
                        </a:rPr>
                        <a:t>High (risk score ≥5)</a:t>
                      </a:r>
                      <a:endParaRPr lang="x-none" sz="240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DDE1"/>
                    </a:solidFill>
                  </a:tcPr>
                </a:tc>
                <a:tc>
                  <a:txBody>
                    <a:bodyPr/>
                    <a:lstStyle/>
                    <a:p>
                      <a:pPr algn="ctr">
                        <a:lnSpc>
                          <a:spcPct val="100000"/>
                        </a:lnSpc>
                        <a:spcAft>
                          <a:spcPts val="0"/>
                        </a:spcAft>
                      </a:pPr>
                      <a:r>
                        <a:rPr lang="en-AU" sz="2400">
                          <a:solidFill>
                            <a:schemeClr val="tx1"/>
                          </a:solidFill>
                          <a:effectLst/>
                          <a:latin typeface="+mn-lt"/>
                          <a:ea typeface="Times New Roman" panose="02020603050405020304" pitchFamily="18" charset="0"/>
                          <a:cs typeface="Myanmar Text" panose="020B0502040204020203" pitchFamily="34" charset="0"/>
                        </a:rPr>
                        <a:t>26.10</a:t>
                      </a:r>
                      <a:endParaRPr lang="x-none" sz="240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DDE1"/>
                    </a:solidFill>
                  </a:tcPr>
                </a:tc>
                <a:tc>
                  <a:txBody>
                    <a:bodyPr/>
                    <a:lstStyle/>
                    <a:p>
                      <a:pPr algn="ctr">
                        <a:lnSpc>
                          <a:spcPct val="100000"/>
                        </a:lnSpc>
                        <a:spcAft>
                          <a:spcPts val="0"/>
                        </a:spcAft>
                      </a:pPr>
                      <a:r>
                        <a:rPr lang="en-AU" sz="2400" dirty="0">
                          <a:solidFill>
                            <a:schemeClr val="tx1"/>
                          </a:solidFill>
                          <a:effectLst/>
                          <a:latin typeface="+mn-lt"/>
                          <a:ea typeface="Times New Roman" panose="02020603050405020304" pitchFamily="18" charset="0"/>
                          <a:cs typeface="Myanmar Text" panose="020B0502040204020203" pitchFamily="34" charset="0"/>
                        </a:rPr>
                        <a:t>(22.99, 29.54)</a:t>
                      </a:r>
                      <a:endParaRPr lang="x-none" sz="240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DDE1"/>
                    </a:solidFill>
                  </a:tcPr>
                </a:tc>
                <a:tc>
                  <a:txBody>
                    <a:bodyPr/>
                    <a:lstStyle/>
                    <a:p>
                      <a:pPr algn="ctr">
                        <a:lnSpc>
                          <a:spcPct val="100000"/>
                        </a:lnSpc>
                        <a:spcAft>
                          <a:spcPts val="0"/>
                        </a:spcAft>
                      </a:pPr>
                      <a:r>
                        <a:rPr lang="en-AU" sz="2400" dirty="0">
                          <a:solidFill>
                            <a:schemeClr val="tx1"/>
                          </a:solidFill>
                          <a:effectLst/>
                          <a:latin typeface="+mn-lt"/>
                          <a:ea typeface="Times New Roman" panose="02020603050405020304" pitchFamily="18" charset="0"/>
                          <a:cs typeface="Myanmar Text" panose="020B0502040204020203" pitchFamily="34" charset="0"/>
                        </a:rPr>
                        <a:t>32.4</a:t>
                      </a:r>
                      <a:endParaRPr lang="x-none" sz="240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DDE1"/>
                    </a:solidFill>
                  </a:tcPr>
                </a:tc>
                <a:tc>
                  <a:txBody>
                    <a:bodyPr/>
                    <a:lstStyle/>
                    <a:p>
                      <a:pPr algn="ctr">
                        <a:lnSpc>
                          <a:spcPct val="100000"/>
                        </a:lnSpc>
                        <a:spcAft>
                          <a:spcPts val="0"/>
                        </a:spcAft>
                      </a:pPr>
                      <a:r>
                        <a:rPr lang="en-AU" sz="2400" dirty="0">
                          <a:solidFill>
                            <a:schemeClr val="tx1"/>
                          </a:solidFill>
                          <a:effectLst/>
                          <a:latin typeface="+mn-lt"/>
                          <a:ea typeface="Times New Roman" panose="02020603050405020304" pitchFamily="18" charset="0"/>
                          <a:cs typeface="Myanmar Text" panose="020B0502040204020203" pitchFamily="34" charset="0"/>
                        </a:rPr>
                        <a:t>(28.6, 27.98)</a:t>
                      </a:r>
                      <a:endParaRPr lang="x-none" sz="240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DDE1"/>
                    </a:solidFill>
                  </a:tcPr>
                </a:tc>
                <a:extLst>
                  <a:ext uri="{0D108BD9-81ED-4DB2-BD59-A6C34878D82A}">
                    <a16:rowId xmlns:a16="http://schemas.microsoft.com/office/drawing/2014/main" val="2536114531"/>
                  </a:ext>
                </a:extLst>
              </a:tr>
              <a:tr h="407608">
                <a:tc>
                  <a:txBody>
                    <a:bodyPr/>
                    <a:lstStyle/>
                    <a:p>
                      <a:pPr algn="l">
                        <a:lnSpc>
                          <a:spcPct val="100000"/>
                        </a:lnSpc>
                        <a:spcAft>
                          <a:spcPts val="0"/>
                        </a:spcAft>
                      </a:pPr>
                      <a:r>
                        <a:rPr lang="en-AU" sz="2400" b="1" dirty="0" err="1">
                          <a:solidFill>
                            <a:schemeClr val="tx1"/>
                          </a:solidFill>
                          <a:effectLst/>
                          <a:latin typeface="+mn-lt"/>
                          <a:ea typeface="Times New Roman" panose="02020603050405020304" pitchFamily="18" charset="0"/>
                          <a:cs typeface="Myanmar Text" panose="020B0502040204020203" pitchFamily="34" charset="0"/>
                        </a:rPr>
                        <a:t>aIRR</a:t>
                      </a:r>
                      <a:r>
                        <a:rPr lang="en-AU" sz="2400" b="1" dirty="0">
                          <a:solidFill>
                            <a:schemeClr val="tx1"/>
                          </a:solidFill>
                          <a:effectLst/>
                          <a:latin typeface="+mn-lt"/>
                          <a:ea typeface="Times New Roman" panose="02020603050405020304" pitchFamily="18" charset="0"/>
                          <a:cs typeface="Myanmar Text" panose="020B0502040204020203" pitchFamily="34" charset="0"/>
                        </a:rPr>
                        <a:t> (95%CI) per unit increase in score</a:t>
                      </a:r>
                      <a:endParaRPr lang="x-none" sz="240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DDE1"/>
                    </a:solidFill>
                  </a:tcPr>
                </a:tc>
                <a:tc>
                  <a:txBody>
                    <a:bodyPr/>
                    <a:lstStyle/>
                    <a:p>
                      <a:pPr algn="ctr">
                        <a:lnSpc>
                          <a:spcPct val="100000"/>
                        </a:lnSpc>
                        <a:spcAft>
                          <a:spcPts val="0"/>
                        </a:spcAft>
                      </a:pPr>
                      <a:r>
                        <a:rPr lang="en-AU" sz="2400" dirty="0">
                          <a:solidFill>
                            <a:schemeClr val="tx1"/>
                          </a:solidFill>
                          <a:effectLst/>
                          <a:latin typeface="+mn-lt"/>
                          <a:ea typeface="Times New Roman" panose="02020603050405020304" pitchFamily="18" charset="0"/>
                          <a:cs typeface="Myanmar Text" panose="020B0502040204020203" pitchFamily="34" charset="0"/>
                        </a:rPr>
                        <a:t>1.21</a:t>
                      </a:r>
                      <a:endParaRPr lang="x-none" sz="240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DDE1"/>
                    </a:solidFill>
                  </a:tcPr>
                </a:tc>
                <a:tc>
                  <a:txBody>
                    <a:bodyPr/>
                    <a:lstStyle/>
                    <a:p>
                      <a:pPr algn="ctr">
                        <a:lnSpc>
                          <a:spcPct val="100000"/>
                        </a:lnSpc>
                        <a:spcAft>
                          <a:spcPts val="0"/>
                        </a:spcAft>
                      </a:pPr>
                      <a:r>
                        <a:rPr lang="en-AU" sz="2400" dirty="0">
                          <a:solidFill>
                            <a:schemeClr val="tx1"/>
                          </a:solidFill>
                          <a:effectLst/>
                          <a:latin typeface="+mn-lt"/>
                          <a:ea typeface="Times New Roman" panose="02020603050405020304" pitchFamily="18" charset="0"/>
                          <a:cs typeface="Myanmar Text" panose="020B0502040204020203" pitchFamily="34" charset="0"/>
                        </a:rPr>
                        <a:t>(1.19, 1.23)</a:t>
                      </a:r>
                      <a:endParaRPr lang="x-none" sz="240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DDE1"/>
                    </a:solidFill>
                  </a:tcPr>
                </a:tc>
                <a:tc>
                  <a:txBody>
                    <a:bodyPr/>
                    <a:lstStyle/>
                    <a:p>
                      <a:pPr algn="ctr">
                        <a:lnSpc>
                          <a:spcPct val="100000"/>
                        </a:lnSpc>
                        <a:spcAft>
                          <a:spcPts val="0"/>
                        </a:spcAft>
                      </a:pPr>
                      <a:r>
                        <a:rPr lang="en-AU" sz="2400" dirty="0">
                          <a:solidFill>
                            <a:schemeClr val="tx1"/>
                          </a:solidFill>
                          <a:effectLst/>
                          <a:latin typeface="+mn-lt"/>
                          <a:ea typeface="Times New Roman" panose="02020603050405020304" pitchFamily="18" charset="0"/>
                          <a:cs typeface="Myanmar Text" panose="020B0502040204020203" pitchFamily="34" charset="0"/>
                        </a:rPr>
                        <a:t>1.24</a:t>
                      </a:r>
                      <a:endParaRPr lang="x-none" sz="240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DDE1"/>
                    </a:solidFill>
                  </a:tcPr>
                </a:tc>
                <a:tc>
                  <a:txBody>
                    <a:bodyPr/>
                    <a:lstStyle/>
                    <a:p>
                      <a:pPr algn="ctr">
                        <a:lnSpc>
                          <a:spcPct val="100000"/>
                        </a:lnSpc>
                        <a:spcAft>
                          <a:spcPts val="0"/>
                        </a:spcAft>
                      </a:pPr>
                      <a:r>
                        <a:rPr lang="en-AU" sz="2400" dirty="0">
                          <a:solidFill>
                            <a:schemeClr val="tx1"/>
                          </a:solidFill>
                          <a:effectLst/>
                          <a:latin typeface="+mn-lt"/>
                          <a:ea typeface="Times New Roman" panose="02020603050405020304" pitchFamily="18" charset="0"/>
                          <a:cs typeface="Myanmar Text" panose="020B0502040204020203" pitchFamily="34" charset="0"/>
                        </a:rPr>
                        <a:t>(1.22, 1.25)</a:t>
                      </a:r>
                      <a:endParaRPr lang="x-none" sz="2400" dirty="0">
                        <a:solidFill>
                          <a:schemeClr val="tx1"/>
                        </a:solidFill>
                        <a:effectLst/>
                        <a:latin typeface="+mn-lt"/>
                        <a:ea typeface="Calibri" panose="020F0502020204030204" pitchFamily="34" charset="0"/>
                        <a:cs typeface="Myanmar Text" panose="020B0502040204020203"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DDE1"/>
                    </a:solidFill>
                  </a:tcPr>
                </a:tc>
                <a:extLst>
                  <a:ext uri="{0D108BD9-81ED-4DB2-BD59-A6C34878D82A}">
                    <a16:rowId xmlns:a16="http://schemas.microsoft.com/office/drawing/2014/main" val="702392523"/>
                  </a:ext>
                </a:extLst>
              </a:tr>
            </a:tbl>
          </a:graphicData>
        </a:graphic>
      </p:graphicFrame>
      <p:pic>
        <p:nvPicPr>
          <p:cNvPr id="10" name="Picture 9">
            <a:extLst>
              <a:ext uri="{FF2B5EF4-FFF2-40B4-BE49-F238E27FC236}">
                <a16:creationId xmlns:a16="http://schemas.microsoft.com/office/drawing/2014/main" id="{BAC8968A-69B7-8C44-B041-4BFAAE7321B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670501" y="12221183"/>
            <a:ext cx="5958646" cy="5361709"/>
          </a:xfrm>
          <a:prstGeom prst="rect">
            <a:avLst/>
          </a:prstGeom>
        </p:spPr>
      </p:pic>
      <p:pic>
        <p:nvPicPr>
          <p:cNvPr id="12" name="Picture 11">
            <a:extLst>
              <a:ext uri="{FF2B5EF4-FFF2-40B4-BE49-F238E27FC236}">
                <a16:creationId xmlns:a16="http://schemas.microsoft.com/office/drawing/2014/main" id="{4B6EEBF5-8DA8-7942-A157-304EBCECEDC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685861" y="12195783"/>
            <a:ext cx="5958646" cy="5361709"/>
          </a:xfrm>
          <a:prstGeom prst="rect">
            <a:avLst/>
          </a:prstGeom>
        </p:spPr>
      </p:pic>
      <p:sp>
        <p:nvSpPr>
          <p:cNvPr id="35" name="TextBox 34">
            <a:extLst>
              <a:ext uri="{FF2B5EF4-FFF2-40B4-BE49-F238E27FC236}">
                <a16:creationId xmlns:a16="http://schemas.microsoft.com/office/drawing/2014/main" id="{5FCE00F8-510E-9F49-B354-D71256C39D84}"/>
              </a:ext>
            </a:extLst>
          </p:cNvPr>
          <p:cNvSpPr txBox="1"/>
          <p:nvPr/>
        </p:nvSpPr>
        <p:spPr>
          <a:xfrm>
            <a:off x="30863540" y="11432048"/>
            <a:ext cx="11644641" cy="95410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x-none" sz="2800" b="1" dirty="0">
                <a:solidFill>
                  <a:srgbClr val="FF0000"/>
                </a:solidFill>
              </a:rPr>
              <a:t>Figure 1</a:t>
            </a:r>
            <a:r>
              <a:rPr lang="x-none" sz="2800" dirty="0"/>
              <a:t>. </a:t>
            </a:r>
            <a:r>
              <a:rPr lang="en-US" sz="2800" dirty="0"/>
              <a:t>Kaplan-Meier progression to CKD among TAHOD (full risk score) and TAHOD-LITE (short risk score)</a:t>
            </a:r>
            <a:endParaRPr lang="x-none" sz="2800" dirty="0"/>
          </a:p>
        </p:txBody>
      </p:sp>
      <p:pic>
        <p:nvPicPr>
          <p:cNvPr id="21" name="Picture 20">
            <a:extLst>
              <a:ext uri="{FF2B5EF4-FFF2-40B4-BE49-F238E27FC236}">
                <a16:creationId xmlns:a16="http://schemas.microsoft.com/office/drawing/2014/main" id="{3C10F67A-6A21-534D-94E2-C904896FA9C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559779" y="19277864"/>
            <a:ext cx="5958645" cy="4333560"/>
          </a:xfrm>
          <a:prstGeom prst="rect">
            <a:avLst/>
          </a:prstGeom>
        </p:spPr>
      </p:pic>
      <p:pic>
        <p:nvPicPr>
          <p:cNvPr id="23" name="Picture 22">
            <a:extLst>
              <a:ext uri="{FF2B5EF4-FFF2-40B4-BE49-F238E27FC236}">
                <a16:creationId xmlns:a16="http://schemas.microsoft.com/office/drawing/2014/main" id="{62646C32-0F99-DC48-AC48-BBFBF381322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518563" y="19277864"/>
            <a:ext cx="5958645" cy="4333560"/>
          </a:xfrm>
          <a:prstGeom prst="rect">
            <a:avLst/>
          </a:prstGeom>
        </p:spPr>
      </p:pic>
      <p:sp>
        <p:nvSpPr>
          <p:cNvPr id="36" name="TextBox 35">
            <a:extLst>
              <a:ext uri="{FF2B5EF4-FFF2-40B4-BE49-F238E27FC236}">
                <a16:creationId xmlns:a16="http://schemas.microsoft.com/office/drawing/2014/main" id="{558A19CA-767C-D440-8912-483C07CFD485}"/>
              </a:ext>
            </a:extLst>
          </p:cNvPr>
          <p:cNvSpPr txBox="1"/>
          <p:nvPr/>
        </p:nvSpPr>
        <p:spPr>
          <a:xfrm>
            <a:off x="30902996" y="17978224"/>
            <a:ext cx="11565728" cy="95410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x-none" sz="2800" b="1" dirty="0">
                <a:solidFill>
                  <a:srgbClr val="FF0000"/>
                </a:solidFill>
              </a:rPr>
              <a:t>Figure 2</a:t>
            </a:r>
            <a:r>
              <a:rPr lang="x-none" sz="2800" dirty="0"/>
              <a:t>.</a:t>
            </a:r>
            <a:r>
              <a:rPr lang="en-US" sz="2800" dirty="0"/>
              <a:t> Calibration of full and short D:A:D CKD risk score models among TAHOD (full risk score) and TAHOD-LITE (short- risk score)</a:t>
            </a:r>
            <a:endParaRPr lang="x-none" sz="2800" dirty="0"/>
          </a:p>
        </p:txBody>
      </p:sp>
      <p:sp>
        <p:nvSpPr>
          <p:cNvPr id="39" name="Text Box 3"/>
          <p:cNvSpPr txBox="1">
            <a:spLocks noChangeArrowheads="1"/>
          </p:cNvSpPr>
          <p:nvPr/>
        </p:nvSpPr>
        <p:spPr bwMode="auto">
          <a:xfrm>
            <a:off x="519474" y="4941261"/>
            <a:ext cx="13533120" cy="5133466"/>
          </a:xfrm>
          <a:prstGeom prst="rect">
            <a:avLst/>
          </a:prstGeom>
          <a:noFill/>
          <a:ln>
            <a:noFill/>
          </a:ln>
          <a:effec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ts val="1200"/>
              </a:spcAft>
            </a:pPr>
            <a:r>
              <a:rPr lang="en-US" altLang="en-US" sz="4400" b="1" dirty="0">
                <a:solidFill>
                  <a:srgbClr val="E72240"/>
                </a:solidFill>
                <a:latin typeface="Arial" panose="020B0604020202020204" pitchFamily="34" charset="0"/>
              </a:rPr>
              <a:t>BACKGROUND</a:t>
            </a:r>
            <a:endParaRPr lang="en-US" altLang="en-US" sz="4400" dirty="0">
              <a:solidFill>
                <a:srgbClr val="000000"/>
              </a:solidFill>
              <a:latin typeface="Arial" panose="020B0604020202020204" pitchFamily="34" charset="0"/>
            </a:endParaRPr>
          </a:p>
          <a:p>
            <a:pPr marL="571500" indent="-571500" algn="just" defTabSz="525571" eaLnBrk="0" fontAlgn="base" hangingPunct="0">
              <a:spcBef>
                <a:spcPct val="0"/>
              </a:spcBef>
              <a:spcAft>
                <a:spcPct val="0"/>
              </a:spcAft>
              <a:buFont typeface="Arial" panose="020B0604020202020204" pitchFamily="34" charset="0"/>
              <a:buChar char="•"/>
            </a:pPr>
            <a:r>
              <a:rPr lang="en-US" altLang="en-US" sz="3400" dirty="0">
                <a:solidFill>
                  <a:srgbClr val="000000"/>
                </a:solidFill>
                <a:latin typeface="Arial" panose="020B0604020202020204" pitchFamily="34" charset="0"/>
              </a:rPr>
              <a:t>Since the D:A:D CKD risk score model was developed within mainly European populations with the previous few validations done in other populations, the validity of these  risk scores in Asian PLHIV population is uncertain. </a:t>
            </a:r>
          </a:p>
          <a:p>
            <a:pPr marL="571500" indent="-571500" algn="just" defTabSz="525571" eaLnBrk="0" fontAlgn="base" hangingPunct="0">
              <a:spcBef>
                <a:spcPct val="0"/>
              </a:spcBef>
              <a:spcAft>
                <a:spcPct val="0"/>
              </a:spcAft>
              <a:buFont typeface="Arial" panose="020B0604020202020204" pitchFamily="34" charset="0"/>
              <a:buChar char="•"/>
            </a:pPr>
            <a:r>
              <a:rPr lang="en-US" altLang="en-US" sz="3400" dirty="0">
                <a:solidFill>
                  <a:srgbClr val="000000"/>
                </a:solidFill>
                <a:latin typeface="Arial" panose="020B0604020202020204" pitchFamily="34" charset="0"/>
              </a:rPr>
              <a:t>We aimed to validate both full and short versions of the D:A:D CKD risk prediction score models among two HIV cohorts from the Asia-Pacific.</a:t>
            </a:r>
          </a:p>
          <a:p>
            <a:pPr marL="571500" indent="-571500" algn="just" defTabSz="525571" eaLnBrk="0" fontAlgn="base" hangingPunct="0">
              <a:spcBef>
                <a:spcPct val="0"/>
              </a:spcBef>
              <a:spcAft>
                <a:spcPct val="0"/>
              </a:spcAft>
              <a:buFont typeface="Arial" panose="020B0604020202020204" pitchFamily="34" charset="0"/>
              <a:buChar char="•"/>
            </a:pPr>
            <a:endParaRPr lang="en-US" altLang="en-US" sz="3400" dirty="0">
              <a:solidFill>
                <a:srgbClr val="000000"/>
              </a:solidFill>
              <a:latin typeface="Arial" panose="020B0604020202020204" pitchFamily="34" charset="0"/>
            </a:endParaRPr>
          </a:p>
        </p:txBody>
      </p:sp>
      <p:sp>
        <p:nvSpPr>
          <p:cNvPr id="5" name="Text Box 3"/>
          <p:cNvSpPr txBox="1">
            <a:spLocks noChangeArrowheads="1"/>
          </p:cNvSpPr>
          <p:nvPr/>
        </p:nvSpPr>
        <p:spPr bwMode="auto">
          <a:xfrm>
            <a:off x="749324" y="15696306"/>
            <a:ext cx="13607513" cy="4496164"/>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marL="571500" indent="-571500" algn="just" defTabSz="525571" eaLnBrk="0" fontAlgn="base" hangingPunct="0">
              <a:spcBef>
                <a:spcPct val="0"/>
              </a:spcBef>
              <a:spcAft>
                <a:spcPct val="0"/>
              </a:spcAft>
              <a:buFont typeface="Arial" panose="020B0604020202020204" pitchFamily="34" charset="0"/>
              <a:buChar char="•"/>
              <a:tabLst>
                <a:tab pos="12230100" algn="l"/>
              </a:tabLst>
            </a:pPr>
            <a:endParaRPr lang="en-US" altLang="en-US" sz="3400" dirty="0">
              <a:solidFill>
                <a:srgbClr val="000000"/>
              </a:solidFill>
              <a:latin typeface="Arial" panose="020B0604020202020204" pitchFamily="34" charset="0"/>
            </a:endParaRPr>
          </a:p>
        </p:txBody>
      </p:sp>
      <p:sp>
        <p:nvSpPr>
          <p:cNvPr id="40" name="Text Box 3"/>
          <p:cNvSpPr txBox="1">
            <a:spLocks noChangeArrowheads="1"/>
          </p:cNvSpPr>
          <p:nvPr/>
        </p:nvSpPr>
        <p:spPr bwMode="auto">
          <a:xfrm>
            <a:off x="14972903" y="4941261"/>
            <a:ext cx="14972229" cy="2902635"/>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ts val="1200"/>
              </a:spcAft>
            </a:pPr>
            <a:r>
              <a:rPr lang="en-US" altLang="en-US" sz="4400" b="1" dirty="0">
                <a:solidFill>
                  <a:srgbClr val="E72240"/>
                </a:solidFill>
                <a:latin typeface="Arial" panose="020B0604020202020204" pitchFamily="34" charset="0"/>
              </a:rPr>
              <a:t>METHODS</a:t>
            </a:r>
            <a:endParaRPr lang="en-US" altLang="en-US" sz="4000" dirty="0">
              <a:solidFill>
                <a:srgbClr val="000000"/>
              </a:solidFill>
              <a:latin typeface="Arial" panose="020B0604020202020204" pitchFamily="34" charset="0"/>
            </a:endParaRPr>
          </a:p>
          <a:p>
            <a:pPr marL="571500" indent="-571500" algn="just" defTabSz="525571" eaLnBrk="0" fontAlgn="base" hangingPunct="0">
              <a:spcBef>
                <a:spcPct val="0"/>
              </a:spcBef>
              <a:spcAft>
                <a:spcPct val="0"/>
              </a:spcAft>
              <a:buFont typeface="Arial" panose="020B0604020202020204" pitchFamily="34" charset="0"/>
              <a:buChar char="•"/>
            </a:pPr>
            <a:r>
              <a:rPr lang="en-US" altLang="en-US" sz="3400" dirty="0">
                <a:solidFill>
                  <a:srgbClr val="000000"/>
                </a:solidFill>
                <a:latin typeface="Arial" panose="020B0604020202020204" pitchFamily="34" charset="0"/>
              </a:rPr>
              <a:t>The D:A:D CKD full- and short-risk score models were validated in two related Asian HIV cohorts (TAHOD cohort for full risk score and TAHOD-LITE cohort for the short version). </a:t>
            </a:r>
          </a:p>
          <a:p>
            <a:pPr marL="571500" indent="-571500" algn="just" defTabSz="525571" eaLnBrk="0" fontAlgn="base" hangingPunct="0">
              <a:spcBef>
                <a:spcPct val="0"/>
              </a:spcBef>
              <a:spcAft>
                <a:spcPct val="0"/>
              </a:spcAft>
              <a:buFont typeface="Arial" panose="020B0604020202020204" pitchFamily="34" charset="0"/>
              <a:buChar char="•"/>
            </a:pPr>
            <a:r>
              <a:rPr lang="en-US" altLang="en-US" sz="3400" dirty="0">
                <a:solidFill>
                  <a:srgbClr val="000000"/>
                </a:solidFill>
                <a:latin typeface="Arial" panose="020B0604020202020204" pitchFamily="34" charset="0"/>
              </a:rPr>
              <a:t>The TREAT Asia HIV Observational Database (TAHOD) is a collaborative observational cohort study established in 2003 that involves 21 sites in Cambodia, China and Hong Kong SAR, India, Indonesia, Japan, Malaysia, the Philippines, Singapore, South Korea, Taiwan, Thailand and Vietnam. The TAHOD Low Intensity Transfer (TAHOD-LITE) study is a sub-study of TAHOD which included retrospective data from TAHOD sites in 8 countries.</a:t>
            </a:r>
          </a:p>
        </p:txBody>
      </p:sp>
      <p:sp>
        <p:nvSpPr>
          <p:cNvPr id="37" name="Text Box 3"/>
          <p:cNvSpPr txBox="1">
            <a:spLocks noChangeArrowheads="1"/>
          </p:cNvSpPr>
          <p:nvPr/>
        </p:nvSpPr>
        <p:spPr bwMode="auto">
          <a:xfrm>
            <a:off x="519474" y="11208307"/>
            <a:ext cx="13533120" cy="7826248"/>
          </a:xfrm>
          <a:prstGeom prst="rect">
            <a:avLst/>
          </a:prstGeom>
          <a:noFill/>
          <a:ln>
            <a:noFill/>
          </a:ln>
          <a:effectLst/>
        </p:spPr>
        <p:txBody>
          <a:bodyPr vert="horz" wrap="square" lIns="21024" tIns="21024" rIns="21024" bIns="21024" numCol="1" anchor="t" anchorCtr="0" compatLnSpc="1">
            <a:prstTxWarp prst="textNoShape">
              <a:avLst/>
            </a:prstTxWarp>
          </a:bodyPr>
          <a:lstStyle/>
          <a:p>
            <a:pPr defTabSz="525571" eaLnBrk="0" fontAlgn="base" hangingPunct="0">
              <a:spcBef>
                <a:spcPct val="0"/>
              </a:spcBef>
              <a:spcAft>
                <a:spcPts val="1200"/>
              </a:spcAft>
            </a:pPr>
            <a:r>
              <a:rPr lang="en-US" altLang="en-US" sz="4400" b="1" dirty="0">
                <a:solidFill>
                  <a:srgbClr val="E72240"/>
                </a:solidFill>
                <a:latin typeface="Arial" panose="020B0604020202020204" pitchFamily="34" charset="0"/>
              </a:rPr>
              <a:t>RESULTS</a:t>
            </a:r>
            <a:endParaRPr lang="en-US" altLang="en-US" sz="4400" dirty="0">
              <a:solidFill>
                <a:srgbClr val="000000"/>
              </a:solidFill>
              <a:latin typeface="Arial" panose="020B0604020202020204" pitchFamily="34" charset="0"/>
            </a:endParaRPr>
          </a:p>
          <a:p>
            <a:pPr marL="571500" indent="-571500" defTabSz="525571" eaLnBrk="0" fontAlgn="base" hangingPunct="0">
              <a:spcBef>
                <a:spcPct val="0"/>
              </a:spcBef>
              <a:spcAft>
                <a:spcPct val="0"/>
              </a:spcAft>
              <a:buFont typeface="Arial" panose="020B0604020202020204" pitchFamily="34" charset="0"/>
              <a:buChar char="•"/>
            </a:pPr>
            <a:r>
              <a:rPr lang="en-US" altLang="en-US" sz="3400" dirty="0">
                <a:solidFill>
                  <a:srgbClr val="000000"/>
                </a:solidFill>
                <a:latin typeface="Arial" panose="020B0604020202020204" pitchFamily="34" charset="0"/>
              </a:rPr>
              <a:t>We included 5,701 participants in the full model (median 8.2 [IQR 4.8, 10.9] </a:t>
            </a:r>
            <a:r>
              <a:rPr lang="en-US" altLang="en-US" sz="3400">
                <a:solidFill>
                  <a:srgbClr val="000000"/>
                </a:solidFill>
                <a:latin typeface="Arial" panose="020B0604020202020204" pitchFamily="34" charset="0"/>
              </a:rPr>
              <a:t>years of follow-up</a:t>
            </a:r>
            <a:r>
              <a:rPr lang="en-US" altLang="en-US" sz="3400" dirty="0">
                <a:solidFill>
                  <a:srgbClr val="000000"/>
                </a:solidFill>
                <a:latin typeface="Arial" panose="020B0604020202020204" pitchFamily="34" charset="0"/>
              </a:rPr>
              <a:t>) and 9,791 in the short model validation (median 4.9 [IQR 2.5-7.3] years of follow-up). </a:t>
            </a:r>
          </a:p>
          <a:p>
            <a:pPr marL="571500" indent="-571500" defTabSz="525571" eaLnBrk="0" fontAlgn="base" hangingPunct="0">
              <a:spcBef>
                <a:spcPct val="0"/>
              </a:spcBef>
              <a:spcAft>
                <a:spcPct val="0"/>
              </a:spcAft>
              <a:buFont typeface="Arial" panose="020B0604020202020204" pitchFamily="34" charset="0"/>
              <a:buChar char="•"/>
            </a:pPr>
            <a:r>
              <a:rPr lang="en-US" altLang="en-US" sz="3400" dirty="0">
                <a:solidFill>
                  <a:srgbClr val="000000"/>
                </a:solidFill>
                <a:latin typeface="Arial" panose="020B0604020202020204" pitchFamily="34" charset="0"/>
              </a:rPr>
              <a:t>Majority of the participants were male from both TAHOD (68%) and TAHOD-LITE (74%). Sixty percent of TAHOD participants and 47% of TAHOD-LITE participants had nadir CD4 count ≤ 200 cells/mm</a:t>
            </a:r>
            <a:r>
              <a:rPr lang="en-US" altLang="en-US" sz="3400" baseline="30000" dirty="0">
                <a:solidFill>
                  <a:srgbClr val="000000"/>
                </a:solidFill>
                <a:latin typeface="Arial" panose="020B0604020202020204" pitchFamily="34" charset="0"/>
              </a:rPr>
              <a:t>3</a:t>
            </a:r>
            <a:r>
              <a:rPr lang="en-US" altLang="en-US" sz="3400" dirty="0">
                <a:solidFill>
                  <a:srgbClr val="000000"/>
                </a:solidFill>
                <a:latin typeface="Arial" panose="020B0604020202020204" pitchFamily="34" charset="0"/>
              </a:rPr>
              <a:t>. Most participants had baseline </a:t>
            </a:r>
            <a:r>
              <a:rPr lang="en-US" altLang="en-US" sz="3400" dirty="0" err="1">
                <a:solidFill>
                  <a:srgbClr val="000000"/>
                </a:solidFill>
                <a:latin typeface="Arial" panose="020B0604020202020204" pitchFamily="34" charset="0"/>
              </a:rPr>
              <a:t>eGFR</a:t>
            </a:r>
            <a:r>
              <a:rPr lang="en-US" altLang="en-US" sz="3400" dirty="0">
                <a:solidFill>
                  <a:srgbClr val="000000"/>
                </a:solidFill>
                <a:latin typeface="Arial" panose="020B0604020202020204" pitchFamily="34" charset="0"/>
              </a:rPr>
              <a:t> &gt;90 ml/min/1.73m</a:t>
            </a:r>
            <a:r>
              <a:rPr lang="en-US" altLang="en-US" sz="3400" baseline="30000" dirty="0">
                <a:solidFill>
                  <a:srgbClr val="000000"/>
                </a:solidFill>
                <a:latin typeface="Arial" panose="020B0604020202020204" pitchFamily="34" charset="0"/>
              </a:rPr>
              <a:t>2 </a:t>
            </a:r>
            <a:r>
              <a:rPr lang="en-US" altLang="en-US" sz="3400" dirty="0">
                <a:solidFill>
                  <a:srgbClr val="000000"/>
                </a:solidFill>
                <a:latin typeface="Arial" panose="020B0604020202020204" pitchFamily="34" charset="0"/>
              </a:rPr>
              <a:t>in TAHOD (70%) and TAHOD-LITE (75%). There was low prevalence of hypertension (0.3%), diabetes mellitus (1.1%) and prior CVD events (0.8%) among TAHOD participants. Among the different potentially nephrotoxic ARVs evaluated, TDF was the most commonly used ARV after baseline, with 60% in TAHOD and 70% in TAHOD-LITE. Initiation of ATV/r after baseline was 9.6% in TAHOD and 1.5% in TAHOD-LITE.</a:t>
            </a:r>
          </a:p>
          <a:p>
            <a:pPr marL="571500" indent="-571500" defTabSz="525571" eaLnBrk="0" fontAlgn="base" hangingPunct="0">
              <a:spcBef>
                <a:spcPct val="0"/>
              </a:spcBef>
              <a:spcAft>
                <a:spcPct val="0"/>
              </a:spcAft>
              <a:buFont typeface="Arial" panose="020B0604020202020204" pitchFamily="34" charset="0"/>
              <a:buChar char="•"/>
            </a:pPr>
            <a:r>
              <a:rPr lang="en-US" altLang="en-US" sz="3400" dirty="0">
                <a:solidFill>
                  <a:srgbClr val="000000"/>
                </a:solidFill>
                <a:latin typeface="Arial" panose="020B0604020202020204" pitchFamily="34" charset="0"/>
              </a:rPr>
              <a:t>The crude incidence rate of CKD was 8.1 (95% CI 7.3-8.9) per 1,000 person-years (PY) in the full model cohort and 10.5 (95% CI 9.6-11.4) per 1,000 PY in the short model cohort (</a:t>
            </a:r>
            <a:r>
              <a:rPr lang="en-US" altLang="en-US" sz="3400" b="1" dirty="0">
                <a:solidFill>
                  <a:srgbClr val="000000"/>
                </a:solidFill>
                <a:latin typeface="Arial" panose="020B0604020202020204" pitchFamily="34" charset="0"/>
              </a:rPr>
              <a:t>Table 1</a:t>
            </a:r>
            <a:r>
              <a:rPr lang="en-US" altLang="en-US" sz="3400" dirty="0">
                <a:solidFill>
                  <a:srgbClr val="000000"/>
                </a:solidFill>
                <a:latin typeface="Arial" panose="020B0604020202020204" pitchFamily="34" charset="0"/>
              </a:rPr>
              <a:t>). The progression rates for CKD at 10 years in the full model cohort were 2.7%, 8.9% and 26.1% for low-, medium- and high-risk groups, and 3.5%, 11.7% and 32.4% in the short model cohort (</a:t>
            </a:r>
            <a:r>
              <a:rPr lang="en-US" altLang="en-US" sz="3400" b="1" dirty="0">
                <a:solidFill>
                  <a:srgbClr val="000000"/>
                </a:solidFill>
                <a:latin typeface="Arial" panose="020B0604020202020204" pitchFamily="34" charset="0"/>
              </a:rPr>
              <a:t>Figure 1</a:t>
            </a:r>
            <a:r>
              <a:rPr lang="en-US" altLang="en-US" sz="3400" dirty="0">
                <a:solidFill>
                  <a:srgbClr val="000000"/>
                </a:solidFill>
                <a:latin typeface="Arial" panose="020B0604020202020204" pitchFamily="34" charset="0"/>
              </a:rPr>
              <a:t>). </a:t>
            </a:r>
          </a:p>
          <a:p>
            <a:pPr marL="571500" indent="-571500" defTabSz="525571" eaLnBrk="0" fontAlgn="base" hangingPunct="0">
              <a:spcBef>
                <a:spcPct val="0"/>
              </a:spcBef>
              <a:spcAft>
                <a:spcPct val="0"/>
              </a:spcAft>
              <a:buFont typeface="Arial" panose="020B0604020202020204" pitchFamily="34" charset="0"/>
              <a:buChar char="•"/>
            </a:pPr>
            <a:r>
              <a:rPr lang="en-US" altLang="en-US" sz="3400" spc="-60" dirty="0">
                <a:solidFill>
                  <a:srgbClr val="000000"/>
                </a:solidFill>
                <a:latin typeface="Arial" panose="020B0604020202020204" pitchFamily="34" charset="0"/>
              </a:rPr>
              <a:t>The AUROC for the full and short versions was 0.81 (95%CI 0.79-0.83) and 0.83 (95%CI 0.81-0.85), respectively (</a:t>
            </a:r>
            <a:r>
              <a:rPr lang="en-US" altLang="en-US" sz="3400" b="1" spc="-60" dirty="0">
                <a:solidFill>
                  <a:srgbClr val="000000"/>
                </a:solidFill>
                <a:latin typeface="Arial" panose="020B0604020202020204" pitchFamily="34" charset="0"/>
              </a:rPr>
              <a:t>Figure</a:t>
            </a:r>
            <a:r>
              <a:rPr lang="en-US" altLang="en-US" sz="3400" spc="-60" dirty="0">
                <a:solidFill>
                  <a:srgbClr val="000000"/>
                </a:solidFill>
                <a:latin typeface="Arial" panose="020B0604020202020204" pitchFamily="34" charset="0"/>
              </a:rPr>
              <a:t> </a:t>
            </a:r>
            <a:r>
              <a:rPr lang="en-US" altLang="en-US" sz="3400" b="1" spc="-60" dirty="0">
                <a:solidFill>
                  <a:srgbClr val="000000"/>
                </a:solidFill>
                <a:latin typeface="Arial" panose="020B0604020202020204" pitchFamily="34" charset="0"/>
              </a:rPr>
              <a:t>2</a:t>
            </a:r>
            <a:r>
              <a:rPr lang="en-US" altLang="en-US" sz="3400" spc="-60" dirty="0">
                <a:solidFill>
                  <a:srgbClr val="000000"/>
                </a:solidFill>
                <a:latin typeface="Arial" panose="020B0604020202020204" pitchFamily="34" charset="0"/>
              </a:rPr>
              <a:t>).</a:t>
            </a:r>
            <a:endParaRPr lang="en-US" altLang="en-US" sz="3400" dirty="0">
              <a:solidFill>
                <a:srgbClr val="000000"/>
              </a:solidFill>
              <a:latin typeface="Arial" panose="020B0604020202020204" pitchFamily="34" charset="0"/>
            </a:endParaRPr>
          </a:p>
          <a:p>
            <a:pPr marL="571500" indent="-571500" defTabSz="525571" eaLnBrk="0" fontAlgn="base" hangingPunct="0">
              <a:spcBef>
                <a:spcPct val="0"/>
              </a:spcBef>
              <a:spcAft>
                <a:spcPct val="0"/>
              </a:spcAft>
              <a:buFont typeface="Arial" panose="020B0604020202020204" pitchFamily="34" charset="0"/>
              <a:buChar char="•"/>
            </a:pPr>
            <a:endParaRPr lang="en-US" altLang="en-US" sz="3400" dirty="0">
              <a:solidFill>
                <a:srgbClr val="000000"/>
              </a:solidFill>
              <a:latin typeface="Arial" panose="020B0604020202020204" pitchFamily="34" charset="0"/>
            </a:endParaRPr>
          </a:p>
        </p:txBody>
      </p:sp>
      <p:sp>
        <p:nvSpPr>
          <p:cNvPr id="42" name="Text Box 3"/>
          <p:cNvSpPr txBox="1">
            <a:spLocks noChangeArrowheads="1"/>
          </p:cNvSpPr>
          <p:nvPr/>
        </p:nvSpPr>
        <p:spPr bwMode="auto">
          <a:xfrm>
            <a:off x="519474" y="24066283"/>
            <a:ext cx="40361826" cy="2275825"/>
          </a:xfrm>
          <a:prstGeom prst="rect">
            <a:avLst/>
          </a:prstGeom>
          <a:noFill/>
          <a:ln>
            <a:noFill/>
          </a:ln>
          <a:effectLst/>
        </p:spPr>
        <p:txBody>
          <a:bodyPr vert="horz" wrap="square" lIns="21024" tIns="21024" rIns="21024" bIns="21024" numCol="1" anchor="t" anchorCtr="0" compatLnSpc="1">
            <a:prstTxWarp prst="textNoShape">
              <a:avLst/>
            </a:prstTxWarp>
          </a:bodyPr>
          <a:lstStyle/>
          <a:p>
            <a:pPr defTabSz="525571" eaLnBrk="0" fontAlgn="base" hangingPunct="0">
              <a:spcBef>
                <a:spcPct val="0"/>
              </a:spcBef>
              <a:spcAft>
                <a:spcPts val="1200"/>
              </a:spcAft>
            </a:pPr>
            <a:r>
              <a:rPr lang="en-US" altLang="en-US" sz="4400" b="1" dirty="0">
                <a:solidFill>
                  <a:srgbClr val="E72240"/>
                </a:solidFill>
                <a:latin typeface="Arial" panose="020B0604020202020204" pitchFamily="34" charset="0"/>
              </a:rPr>
              <a:t>CONCLUSION</a:t>
            </a:r>
            <a:endParaRPr lang="en-US" altLang="en-US" sz="4400" dirty="0">
              <a:solidFill>
                <a:srgbClr val="000000"/>
              </a:solidFill>
              <a:latin typeface="Arial" panose="020B0604020202020204" pitchFamily="34" charset="0"/>
            </a:endParaRPr>
          </a:p>
          <a:p>
            <a:pPr marL="571500" indent="-571500" defTabSz="525571" eaLnBrk="0" fontAlgn="base" hangingPunct="0">
              <a:spcBef>
                <a:spcPct val="0"/>
              </a:spcBef>
              <a:spcAft>
                <a:spcPct val="0"/>
              </a:spcAft>
              <a:buFont typeface="Arial" panose="020B0604020202020204" pitchFamily="34" charset="0"/>
              <a:buChar char="•"/>
            </a:pPr>
            <a:r>
              <a:rPr lang="en-US" altLang="en-US" sz="3400" dirty="0">
                <a:solidFill>
                  <a:srgbClr val="000000"/>
                </a:solidFill>
                <a:latin typeface="Arial" panose="020B0604020202020204" pitchFamily="34" charset="0"/>
              </a:rPr>
              <a:t>The D:A:D CKD full- and short-risk score models performed well in predicting CKD events among Asian PLHIV. These risk prediction models may be useful to assist clinicians in identifying individuals at high risk of developing CKD.</a:t>
            </a:r>
          </a:p>
          <a:p>
            <a:pPr marL="571500" indent="-571500" defTabSz="525571" eaLnBrk="0" fontAlgn="base" hangingPunct="0">
              <a:spcBef>
                <a:spcPct val="0"/>
              </a:spcBef>
              <a:spcAft>
                <a:spcPct val="0"/>
              </a:spcAft>
              <a:buFont typeface="Arial" panose="020B0604020202020204" pitchFamily="34" charset="0"/>
              <a:buChar char="•"/>
            </a:pPr>
            <a:endParaRPr lang="en-US" altLang="en-US" sz="3400" dirty="0">
              <a:solidFill>
                <a:srgbClr val="000000"/>
              </a:solidFill>
              <a:latin typeface="Arial" panose="020B0604020202020204" pitchFamily="34" charset="0"/>
            </a:endParaRPr>
          </a:p>
          <a:p>
            <a:pPr marL="571500" indent="-571500" defTabSz="525571" eaLnBrk="0" fontAlgn="base" hangingPunct="0">
              <a:spcBef>
                <a:spcPct val="0"/>
              </a:spcBef>
              <a:spcAft>
                <a:spcPct val="0"/>
              </a:spcAft>
              <a:buFont typeface="Arial" panose="020B0604020202020204" pitchFamily="34" charset="0"/>
              <a:buChar char="•"/>
            </a:pPr>
            <a:endParaRPr lang="en-US" altLang="en-US" sz="3400" dirty="0">
              <a:solidFill>
                <a:srgbClr val="000000"/>
              </a:solidFill>
              <a:latin typeface="Arial" panose="020B0604020202020204" pitchFamily="34" charset="0"/>
            </a:endParaRPr>
          </a:p>
        </p:txBody>
      </p:sp>
      <p:sp>
        <p:nvSpPr>
          <p:cNvPr id="43" name="Text Box 3"/>
          <p:cNvSpPr txBox="1">
            <a:spLocks noChangeArrowheads="1"/>
          </p:cNvSpPr>
          <p:nvPr/>
        </p:nvSpPr>
        <p:spPr bwMode="auto">
          <a:xfrm>
            <a:off x="30756367" y="5796364"/>
            <a:ext cx="11403661" cy="4877301"/>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marL="571500" indent="-571500" defTabSz="525571" eaLnBrk="0" fontAlgn="base" hangingPunct="0">
              <a:spcBef>
                <a:spcPct val="0"/>
              </a:spcBef>
              <a:spcAft>
                <a:spcPct val="0"/>
              </a:spcAft>
              <a:buFont typeface="Arial" panose="020B0604020202020204" pitchFamily="34" charset="0"/>
              <a:buChar char="•"/>
            </a:pPr>
            <a:r>
              <a:rPr lang="en-US" altLang="en-US" sz="3400" dirty="0">
                <a:solidFill>
                  <a:srgbClr val="000000"/>
                </a:solidFill>
                <a:latin typeface="Arial" panose="020B0604020202020204" pitchFamily="34" charset="0"/>
              </a:rPr>
              <a:t>PLHIV with baseline </a:t>
            </a:r>
            <a:r>
              <a:rPr lang="en-US" altLang="en-US" sz="3400" dirty="0" err="1">
                <a:solidFill>
                  <a:srgbClr val="000000"/>
                </a:solidFill>
                <a:latin typeface="Arial" panose="020B0604020202020204" pitchFamily="34" charset="0"/>
              </a:rPr>
              <a:t>eGFR</a:t>
            </a:r>
            <a:r>
              <a:rPr lang="en-US" altLang="en-US" sz="3400" dirty="0">
                <a:solidFill>
                  <a:srgbClr val="000000"/>
                </a:solidFill>
                <a:latin typeface="Arial" panose="020B0604020202020204" pitchFamily="34" charset="0"/>
              </a:rPr>
              <a:t>&gt;60 mL/min/1.73m</a:t>
            </a:r>
            <a:r>
              <a:rPr lang="en-US" altLang="en-US" sz="3400" baseline="30000" dirty="0">
                <a:solidFill>
                  <a:srgbClr val="000000"/>
                </a:solidFill>
                <a:latin typeface="Arial" panose="020B0604020202020204" pitchFamily="34" charset="0"/>
              </a:rPr>
              <a:t>2</a:t>
            </a:r>
            <a:r>
              <a:rPr lang="en-US" altLang="en-US" sz="3400" dirty="0">
                <a:solidFill>
                  <a:srgbClr val="000000"/>
                </a:solidFill>
                <a:latin typeface="Arial" panose="020B0604020202020204" pitchFamily="34" charset="0"/>
              </a:rPr>
              <a:t> were for validation of the D:A:D CKD full version and the short version without cardiovascular risk factors. Those with less than 3 eGFR measurements from baseline or previous exposure to nephrotoxic antiretrovirals were excluded. Kaplan-Meier methods were used to estimate the probability of CKD development. Area Under the Receiver Operating Characteristics (AUROC) was also used to validate the risk score. </a:t>
            </a:r>
          </a:p>
        </p:txBody>
      </p:sp>
      <p:sp>
        <p:nvSpPr>
          <p:cNvPr id="44" name="Rectangle 1248">
            <a:extLst>
              <a:ext uri="{FF2B5EF4-FFF2-40B4-BE49-F238E27FC236}">
                <a16:creationId xmlns:a16="http://schemas.microsoft.com/office/drawing/2014/main" id="{10118198-49ED-9441-AA9E-6753AAB642BF}"/>
              </a:ext>
            </a:extLst>
          </p:cNvPr>
          <p:cNvSpPr>
            <a:spLocks noChangeArrowheads="1"/>
          </p:cNvSpPr>
          <p:nvPr/>
        </p:nvSpPr>
        <p:spPr bwMode="auto">
          <a:xfrm>
            <a:off x="567151" y="26621175"/>
            <a:ext cx="13597639" cy="58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5764" tIns="12882" rIns="25764" bIns="12882">
            <a:spAutoFit/>
          </a:bodyPr>
          <a:lstStyle>
            <a:lvl1pPr defTabSz="257175">
              <a:defRPr sz="2800">
                <a:solidFill>
                  <a:schemeClr val="bg1"/>
                </a:solidFill>
                <a:latin typeface="Optima" panose="02000503060000020004" pitchFamily="2" charset="0"/>
                <a:ea typeface="MS PGothic" panose="020B0600070205080204" pitchFamily="34" charset="-128"/>
              </a:defRPr>
            </a:lvl1pPr>
            <a:lvl2pPr marL="742950" indent="-285750" defTabSz="257175">
              <a:defRPr sz="2800">
                <a:solidFill>
                  <a:schemeClr val="bg1"/>
                </a:solidFill>
                <a:latin typeface="Optima" panose="02000503060000020004" pitchFamily="2" charset="0"/>
                <a:ea typeface="MS PGothic" panose="020B0600070205080204" pitchFamily="34" charset="-128"/>
              </a:defRPr>
            </a:lvl2pPr>
            <a:lvl3pPr marL="1143000" indent="-228600" defTabSz="257175">
              <a:defRPr sz="2800">
                <a:solidFill>
                  <a:schemeClr val="bg1"/>
                </a:solidFill>
                <a:latin typeface="Optima" panose="02000503060000020004" pitchFamily="2" charset="0"/>
                <a:ea typeface="MS PGothic" panose="020B0600070205080204" pitchFamily="34" charset="-128"/>
              </a:defRPr>
            </a:lvl3pPr>
            <a:lvl4pPr marL="1600200" indent="-228600" defTabSz="257175">
              <a:defRPr sz="2800">
                <a:solidFill>
                  <a:schemeClr val="bg1"/>
                </a:solidFill>
                <a:latin typeface="Optima" panose="02000503060000020004" pitchFamily="2" charset="0"/>
                <a:ea typeface="MS PGothic" panose="020B0600070205080204" pitchFamily="34" charset="-128"/>
              </a:defRPr>
            </a:lvl4pPr>
            <a:lvl5pPr marL="2057400" indent="-228600" defTabSz="257175">
              <a:defRPr sz="2800">
                <a:solidFill>
                  <a:schemeClr val="bg1"/>
                </a:solidFill>
                <a:latin typeface="Optima" panose="02000503060000020004" pitchFamily="2" charset="0"/>
                <a:ea typeface="MS PGothic" panose="020B0600070205080204" pitchFamily="34" charset="-128"/>
              </a:defRPr>
            </a:lvl5pPr>
            <a:lvl6pPr marL="2514600" indent="-228600" defTabSz="257175" eaLnBrk="0" fontAlgn="base" hangingPunct="0">
              <a:spcBef>
                <a:spcPct val="0"/>
              </a:spcBef>
              <a:spcAft>
                <a:spcPct val="0"/>
              </a:spcAft>
              <a:defRPr sz="2800">
                <a:solidFill>
                  <a:schemeClr val="bg1"/>
                </a:solidFill>
                <a:latin typeface="Optima" panose="02000503060000020004" pitchFamily="2" charset="0"/>
                <a:ea typeface="MS PGothic" panose="020B0600070205080204" pitchFamily="34" charset="-128"/>
              </a:defRPr>
            </a:lvl6pPr>
            <a:lvl7pPr marL="2971800" indent="-228600" defTabSz="257175" eaLnBrk="0" fontAlgn="base" hangingPunct="0">
              <a:spcBef>
                <a:spcPct val="0"/>
              </a:spcBef>
              <a:spcAft>
                <a:spcPct val="0"/>
              </a:spcAft>
              <a:defRPr sz="2800">
                <a:solidFill>
                  <a:schemeClr val="bg1"/>
                </a:solidFill>
                <a:latin typeface="Optima" panose="02000503060000020004" pitchFamily="2" charset="0"/>
                <a:ea typeface="MS PGothic" panose="020B0600070205080204" pitchFamily="34" charset="-128"/>
              </a:defRPr>
            </a:lvl7pPr>
            <a:lvl8pPr marL="3429000" indent="-228600" defTabSz="257175" eaLnBrk="0" fontAlgn="base" hangingPunct="0">
              <a:spcBef>
                <a:spcPct val="0"/>
              </a:spcBef>
              <a:spcAft>
                <a:spcPct val="0"/>
              </a:spcAft>
              <a:defRPr sz="2800">
                <a:solidFill>
                  <a:schemeClr val="bg1"/>
                </a:solidFill>
                <a:latin typeface="Optima" panose="02000503060000020004" pitchFamily="2" charset="0"/>
                <a:ea typeface="MS PGothic" panose="020B0600070205080204" pitchFamily="34" charset="-128"/>
              </a:defRPr>
            </a:lvl8pPr>
            <a:lvl9pPr marL="3886200" indent="-228600" defTabSz="257175" eaLnBrk="0" fontAlgn="base" hangingPunct="0">
              <a:spcBef>
                <a:spcPct val="0"/>
              </a:spcBef>
              <a:spcAft>
                <a:spcPct val="0"/>
              </a:spcAft>
              <a:defRPr sz="2800">
                <a:solidFill>
                  <a:schemeClr val="bg1"/>
                </a:solidFill>
                <a:latin typeface="Optima" panose="02000503060000020004" pitchFamily="2" charset="0"/>
                <a:ea typeface="MS PGothic" panose="020B0600070205080204" pitchFamily="34" charset="-128"/>
              </a:defRPr>
            </a:lvl9pPr>
          </a:lstStyle>
          <a:p>
            <a:pPr algn="just"/>
            <a:r>
              <a:rPr lang="en-US" altLang="th-TH" sz="3600" b="1" spc="-50" dirty="0">
                <a:solidFill>
                  <a:srgbClr val="FF0000"/>
                </a:solidFill>
                <a:latin typeface="Arial" panose="020B0604020202020204" pitchFamily="34" charset="0"/>
                <a:cs typeface="Arial" panose="020B0604020202020204" pitchFamily="34" charset="0"/>
              </a:rPr>
              <a:t>ACKNOWLEDGEMENTS:</a:t>
            </a:r>
            <a:endParaRPr lang="en-US" altLang="th-TH" sz="2000" spc="-50" dirty="0">
              <a:solidFill>
                <a:schemeClr val="tx1"/>
              </a:solidFill>
              <a:latin typeface="Arial" panose="020B0604020202020204" pitchFamily="34" charset="0"/>
              <a:cs typeface="Arial" panose="020B0604020202020204" pitchFamily="34" charset="0"/>
            </a:endParaRPr>
          </a:p>
        </p:txBody>
      </p:sp>
      <p:sp>
        <p:nvSpPr>
          <p:cNvPr id="45" name="Rectangle 1248">
            <a:extLst>
              <a:ext uri="{FF2B5EF4-FFF2-40B4-BE49-F238E27FC236}">
                <a16:creationId xmlns:a16="http://schemas.microsoft.com/office/drawing/2014/main" id="{10118198-49ED-9441-AA9E-6753AAB642BF}"/>
              </a:ext>
            </a:extLst>
          </p:cNvPr>
          <p:cNvSpPr>
            <a:spLocks noChangeArrowheads="1"/>
          </p:cNvSpPr>
          <p:nvPr/>
        </p:nvSpPr>
        <p:spPr bwMode="auto">
          <a:xfrm>
            <a:off x="14303467" y="26450531"/>
            <a:ext cx="27704794" cy="1134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5764" tIns="12882" rIns="25764" bIns="12882">
            <a:spAutoFit/>
          </a:bodyPr>
          <a:lstStyle>
            <a:lvl1pPr defTabSz="257175">
              <a:defRPr sz="2800">
                <a:solidFill>
                  <a:schemeClr val="bg1"/>
                </a:solidFill>
                <a:latin typeface="Optima" panose="02000503060000020004" pitchFamily="2" charset="0"/>
                <a:ea typeface="MS PGothic" panose="020B0600070205080204" pitchFamily="34" charset="-128"/>
              </a:defRPr>
            </a:lvl1pPr>
            <a:lvl2pPr marL="742950" indent="-285750" defTabSz="257175">
              <a:defRPr sz="2800">
                <a:solidFill>
                  <a:schemeClr val="bg1"/>
                </a:solidFill>
                <a:latin typeface="Optima" panose="02000503060000020004" pitchFamily="2" charset="0"/>
                <a:ea typeface="MS PGothic" panose="020B0600070205080204" pitchFamily="34" charset="-128"/>
              </a:defRPr>
            </a:lvl2pPr>
            <a:lvl3pPr marL="1143000" indent="-228600" defTabSz="257175">
              <a:defRPr sz="2800">
                <a:solidFill>
                  <a:schemeClr val="bg1"/>
                </a:solidFill>
                <a:latin typeface="Optima" panose="02000503060000020004" pitchFamily="2" charset="0"/>
                <a:ea typeface="MS PGothic" panose="020B0600070205080204" pitchFamily="34" charset="-128"/>
              </a:defRPr>
            </a:lvl3pPr>
            <a:lvl4pPr marL="1600200" indent="-228600" defTabSz="257175">
              <a:defRPr sz="2800">
                <a:solidFill>
                  <a:schemeClr val="bg1"/>
                </a:solidFill>
                <a:latin typeface="Optima" panose="02000503060000020004" pitchFamily="2" charset="0"/>
                <a:ea typeface="MS PGothic" panose="020B0600070205080204" pitchFamily="34" charset="-128"/>
              </a:defRPr>
            </a:lvl4pPr>
            <a:lvl5pPr marL="2057400" indent="-228600" defTabSz="257175">
              <a:defRPr sz="2800">
                <a:solidFill>
                  <a:schemeClr val="bg1"/>
                </a:solidFill>
                <a:latin typeface="Optima" panose="02000503060000020004" pitchFamily="2" charset="0"/>
                <a:ea typeface="MS PGothic" panose="020B0600070205080204" pitchFamily="34" charset="-128"/>
              </a:defRPr>
            </a:lvl5pPr>
            <a:lvl6pPr marL="2514600" indent="-228600" defTabSz="257175" eaLnBrk="0" fontAlgn="base" hangingPunct="0">
              <a:spcBef>
                <a:spcPct val="0"/>
              </a:spcBef>
              <a:spcAft>
                <a:spcPct val="0"/>
              </a:spcAft>
              <a:defRPr sz="2800">
                <a:solidFill>
                  <a:schemeClr val="bg1"/>
                </a:solidFill>
                <a:latin typeface="Optima" panose="02000503060000020004" pitchFamily="2" charset="0"/>
                <a:ea typeface="MS PGothic" panose="020B0600070205080204" pitchFamily="34" charset="-128"/>
              </a:defRPr>
            </a:lvl6pPr>
            <a:lvl7pPr marL="2971800" indent="-228600" defTabSz="257175" eaLnBrk="0" fontAlgn="base" hangingPunct="0">
              <a:spcBef>
                <a:spcPct val="0"/>
              </a:spcBef>
              <a:spcAft>
                <a:spcPct val="0"/>
              </a:spcAft>
              <a:defRPr sz="2800">
                <a:solidFill>
                  <a:schemeClr val="bg1"/>
                </a:solidFill>
                <a:latin typeface="Optima" panose="02000503060000020004" pitchFamily="2" charset="0"/>
                <a:ea typeface="MS PGothic" panose="020B0600070205080204" pitchFamily="34" charset="-128"/>
              </a:defRPr>
            </a:lvl7pPr>
            <a:lvl8pPr marL="3429000" indent="-228600" defTabSz="257175" eaLnBrk="0" fontAlgn="base" hangingPunct="0">
              <a:spcBef>
                <a:spcPct val="0"/>
              </a:spcBef>
              <a:spcAft>
                <a:spcPct val="0"/>
              </a:spcAft>
              <a:defRPr sz="2800">
                <a:solidFill>
                  <a:schemeClr val="bg1"/>
                </a:solidFill>
                <a:latin typeface="Optima" panose="02000503060000020004" pitchFamily="2" charset="0"/>
                <a:ea typeface="MS PGothic" panose="020B0600070205080204" pitchFamily="34" charset="-128"/>
              </a:defRPr>
            </a:lvl8pPr>
            <a:lvl9pPr marL="3886200" indent="-228600" defTabSz="257175" eaLnBrk="0" fontAlgn="base" hangingPunct="0">
              <a:spcBef>
                <a:spcPct val="0"/>
              </a:spcBef>
              <a:spcAft>
                <a:spcPct val="0"/>
              </a:spcAft>
              <a:defRPr sz="2800">
                <a:solidFill>
                  <a:schemeClr val="bg1"/>
                </a:solidFill>
                <a:latin typeface="Optima" panose="02000503060000020004" pitchFamily="2" charset="0"/>
                <a:ea typeface="MS PGothic" panose="020B0600070205080204" pitchFamily="34" charset="-128"/>
              </a:defRPr>
            </a:lvl9pPr>
          </a:lstStyle>
          <a:p>
            <a:pPr algn="just"/>
            <a:r>
              <a:rPr lang="en-US" altLang="th-TH" sz="1800" spc="-50" dirty="0">
                <a:solidFill>
                  <a:schemeClr val="tx1"/>
                </a:solidFill>
                <a:latin typeface="Arial" panose="020B0604020202020204" pitchFamily="34" charset="0"/>
                <a:cs typeface="Arial" panose="020B0604020202020204" pitchFamily="34" charset="0"/>
              </a:rPr>
              <a:t>The TREAT Asia HIV Observational Database is an initiative of TREAT Asia, a program of amfAR, The Foundation for AIDS Research, with support from the U.S. National Institutes of Health’s National Institute of Allergy and Infectious Diseases, the Eunice Kennedy Shriver National Institute of Child Health and Human Development, the National Cancer Institute, the National Institute of Mental Health, the National Institute on Drug Abuse, the National Heart, Lung, and Blood Institute, the National Institute on Alcohol Abuse and Alcoholism, the National Institute of Diabetes and Digestive and Kidney Diseases, and the Fogarty International Center, as part of the International Epidemiology Databases to Evaluate AIDS (</a:t>
            </a:r>
            <a:r>
              <a:rPr lang="en-US" altLang="th-TH" sz="1800" spc="-50" dirty="0" err="1">
                <a:solidFill>
                  <a:schemeClr val="tx1"/>
                </a:solidFill>
                <a:latin typeface="Arial" panose="020B0604020202020204" pitchFamily="34" charset="0"/>
                <a:cs typeface="Arial" panose="020B0604020202020204" pitchFamily="34" charset="0"/>
              </a:rPr>
              <a:t>IeDEA</a:t>
            </a:r>
            <a:r>
              <a:rPr lang="en-US" altLang="th-TH" sz="1800" spc="-50" dirty="0">
                <a:solidFill>
                  <a:schemeClr val="tx1"/>
                </a:solidFill>
                <a:latin typeface="Arial" panose="020B0604020202020204" pitchFamily="34" charset="0"/>
                <a:cs typeface="Arial" panose="020B0604020202020204" pitchFamily="34" charset="0"/>
              </a:rPr>
              <a:t>; U01AI069907).  The Kirby Institute is funded by the Australian Government Department of Health and Ageing, and is affiliated with the Faculty of Medicine, UNSW Sydney.  The content of this publication is solely the responsibility of the authors and does not necessarily represent the official views of any of the governments or institutions mentioned above.</a:t>
            </a:r>
          </a:p>
        </p:txBody>
      </p:sp>
      <p:cxnSp>
        <p:nvCxnSpPr>
          <p:cNvPr id="47" name="Straight Connector 46"/>
          <p:cNvCxnSpPr/>
          <p:nvPr/>
        </p:nvCxnSpPr>
        <p:spPr>
          <a:xfrm flipV="1">
            <a:off x="597681" y="11009248"/>
            <a:ext cx="41148000" cy="1143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597681" y="23659387"/>
            <a:ext cx="41148000" cy="1143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694078" y="26212341"/>
            <a:ext cx="41148000" cy="1143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17912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414</TotalTime>
  <Words>2337</Words>
  <Application>Microsoft Macintosh PowerPoint</Application>
  <PresentationFormat>Custom</PresentationFormat>
  <Paragraphs>128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Century Gothic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Win Min Han</cp:lastModifiedBy>
  <cp:revision>57</cp:revision>
  <dcterms:created xsi:type="dcterms:W3CDTF">2016-06-23T11:49:10Z</dcterms:created>
  <dcterms:modified xsi:type="dcterms:W3CDTF">2020-06-18T09:50:50Z</dcterms:modified>
</cp:coreProperties>
</file>